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2" r:id="rId1"/>
  </p:sldMasterIdLst>
  <p:notesMasterIdLst>
    <p:notesMasterId r:id="rId19"/>
  </p:notesMasterIdLst>
  <p:sldIdLst>
    <p:sldId id="256" r:id="rId2"/>
    <p:sldId id="288" r:id="rId3"/>
    <p:sldId id="258" r:id="rId4"/>
    <p:sldId id="285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7" r:id="rId13"/>
    <p:sldId id="298" r:id="rId14"/>
    <p:sldId id="296" r:id="rId15"/>
    <p:sldId id="280" r:id="rId16"/>
    <p:sldId id="281" r:id="rId17"/>
    <p:sldId id="26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AB7F123-41AF-4F75-BD41-EB0C77AA18AA}">
          <p14:sldIdLst>
            <p14:sldId id="256"/>
            <p14:sldId id="288"/>
            <p14:sldId id="258"/>
            <p14:sldId id="285"/>
            <p14:sldId id="289"/>
            <p14:sldId id="290"/>
            <p14:sldId id="291"/>
            <p14:sldId id="292"/>
            <p14:sldId id="293"/>
            <p14:sldId id="294"/>
            <p14:sldId id="295"/>
            <p14:sldId id="297"/>
            <p14:sldId id="298"/>
            <p14:sldId id="296"/>
            <p14:sldId id="280"/>
            <p14:sldId id="281"/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1058" autoAdjust="0"/>
  </p:normalViewPr>
  <p:slideViewPr>
    <p:cSldViewPr snapToGrid="0">
      <p:cViewPr varScale="1">
        <p:scale>
          <a:sx n="47" d="100"/>
          <a:sy n="47" d="100"/>
        </p:scale>
        <p:origin x="77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4" Type="http://schemas.openxmlformats.org/officeDocument/2006/relationships/image" Target="../media/image11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hyperlink" Target="mailto:Jeanine@StatisticsSolutions.com" TargetMode="Externa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Relationship Id="rId9" Type="http://schemas.openxmlformats.org/officeDocument/2006/relationships/image" Target="../media/image1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4" Type="http://schemas.openxmlformats.org/officeDocument/2006/relationships/image" Target="../media/image11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4.png"/><Relationship Id="rId7" Type="http://schemas.openxmlformats.org/officeDocument/2006/relationships/hyperlink" Target="mailto:Jeanine@StatisticsSolutions.com" TargetMode="External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Relationship Id="rId9" Type="http://schemas.openxmlformats.org/officeDocument/2006/relationships/image" Target="../media/image1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B5AF3A-A3FF-4446-8799-2B6C5FF3411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5" csCatId="colorful" phldr="1"/>
      <dgm:spPr/>
      <dgm:t>
        <a:bodyPr/>
        <a:lstStyle/>
        <a:p>
          <a:endParaRPr lang="en-US"/>
        </a:p>
      </dgm:t>
    </dgm:pt>
    <dgm:pt modelId="{9C328F89-6F20-428A-B846-A0B67F11096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3600" dirty="0"/>
            <a:t>Case study</a:t>
          </a:r>
        </a:p>
      </dgm:t>
    </dgm:pt>
    <dgm:pt modelId="{C44EFBD5-CA8D-4632-8775-6EAA641014E7}" type="parTrans" cxnId="{E7A715DB-1A69-47BB-80A2-897B39175560}">
      <dgm:prSet/>
      <dgm:spPr/>
      <dgm:t>
        <a:bodyPr/>
        <a:lstStyle/>
        <a:p>
          <a:endParaRPr lang="en-US"/>
        </a:p>
      </dgm:t>
    </dgm:pt>
    <dgm:pt modelId="{D5D072C0-360A-49E2-A84A-D75A0963670C}" type="sibTrans" cxnId="{E7A715DB-1A69-47BB-80A2-897B39175560}">
      <dgm:prSet/>
      <dgm:spPr/>
      <dgm:t>
        <a:bodyPr/>
        <a:lstStyle/>
        <a:p>
          <a:endParaRPr lang="en-US"/>
        </a:p>
      </dgm:t>
    </dgm:pt>
    <dgm:pt modelId="{46D0C296-FC1C-4993-B4EC-D3888BEC6D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3600" dirty="0"/>
            <a:t>Phenomenology</a:t>
          </a:r>
        </a:p>
      </dgm:t>
    </dgm:pt>
    <dgm:pt modelId="{A03F53B5-75A7-413D-9915-6DA833364F6A}" type="parTrans" cxnId="{8F52F5C1-1387-42D6-B470-2BD0DAA9C5B8}">
      <dgm:prSet/>
      <dgm:spPr/>
      <dgm:t>
        <a:bodyPr/>
        <a:lstStyle/>
        <a:p>
          <a:endParaRPr lang="en-US"/>
        </a:p>
      </dgm:t>
    </dgm:pt>
    <dgm:pt modelId="{7E76B9B5-C9F2-479C-8181-F5832E140467}" type="sibTrans" cxnId="{8F52F5C1-1387-42D6-B470-2BD0DAA9C5B8}">
      <dgm:prSet/>
      <dgm:spPr/>
      <dgm:t>
        <a:bodyPr/>
        <a:lstStyle/>
        <a:p>
          <a:endParaRPr lang="en-US"/>
        </a:p>
      </dgm:t>
    </dgm:pt>
    <dgm:pt modelId="{A4342F14-56EB-4E1E-9930-863D1876DBF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3600" dirty="0"/>
            <a:t>Generic</a:t>
          </a:r>
        </a:p>
      </dgm:t>
    </dgm:pt>
    <dgm:pt modelId="{43654B09-A25E-4B60-893E-5E1F05A32670}" type="parTrans" cxnId="{B7D5116E-D64B-478B-93EA-B21265555ADB}">
      <dgm:prSet/>
      <dgm:spPr/>
      <dgm:t>
        <a:bodyPr/>
        <a:lstStyle/>
        <a:p>
          <a:endParaRPr lang="en-US"/>
        </a:p>
      </dgm:t>
    </dgm:pt>
    <dgm:pt modelId="{28FA7315-E814-462C-8FB9-0F562569C88E}" type="sibTrans" cxnId="{B7D5116E-D64B-478B-93EA-B21265555ADB}">
      <dgm:prSet/>
      <dgm:spPr/>
      <dgm:t>
        <a:bodyPr/>
        <a:lstStyle/>
        <a:p>
          <a:endParaRPr lang="en-US"/>
        </a:p>
      </dgm:t>
    </dgm:pt>
    <dgm:pt modelId="{503C3E40-F467-4F36-B7AE-17B31993E3EC}" type="pres">
      <dgm:prSet presAssocID="{B1B5AF3A-A3FF-4446-8799-2B6C5FF34113}" presName="root" presStyleCnt="0">
        <dgm:presLayoutVars>
          <dgm:dir/>
          <dgm:resizeHandles val="exact"/>
        </dgm:presLayoutVars>
      </dgm:prSet>
      <dgm:spPr/>
    </dgm:pt>
    <dgm:pt modelId="{6939F76E-2234-4520-8E6F-08C964A38C6C}" type="pres">
      <dgm:prSet presAssocID="{9C328F89-6F20-428A-B846-A0B67F11096D}" presName="compNode" presStyleCnt="0"/>
      <dgm:spPr/>
    </dgm:pt>
    <dgm:pt modelId="{26301D26-7F06-479E-81CC-5A93DAD92ED3}" type="pres">
      <dgm:prSet presAssocID="{9C328F89-6F20-428A-B846-A0B67F11096D}" presName="bgRect" presStyleLbl="bgShp" presStyleIdx="0" presStyleCnt="3" custLinFactNeighborX="507" custLinFactNeighborY="1924"/>
      <dgm:spPr/>
    </dgm:pt>
    <dgm:pt modelId="{9A6D5240-6CBB-4969-873A-63B3D745D68B}" type="pres">
      <dgm:prSet presAssocID="{9C328F89-6F20-428A-B846-A0B67F11096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9F642420-CC2F-4FD0-8AD6-6E9EA2E99DA5}" type="pres">
      <dgm:prSet presAssocID="{9C328F89-6F20-428A-B846-A0B67F11096D}" presName="spaceRect" presStyleCnt="0"/>
      <dgm:spPr/>
    </dgm:pt>
    <dgm:pt modelId="{D588BB0E-B4F9-431D-947B-73EE6D230B82}" type="pres">
      <dgm:prSet presAssocID="{9C328F89-6F20-428A-B846-A0B67F11096D}" presName="parTx" presStyleLbl="revTx" presStyleIdx="0" presStyleCnt="3">
        <dgm:presLayoutVars>
          <dgm:chMax val="0"/>
          <dgm:chPref val="0"/>
        </dgm:presLayoutVars>
      </dgm:prSet>
      <dgm:spPr/>
    </dgm:pt>
    <dgm:pt modelId="{6F96F470-F2F5-4D40-B168-F521895822F5}" type="pres">
      <dgm:prSet presAssocID="{D5D072C0-360A-49E2-A84A-D75A0963670C}" presName="sibTrans" presStyleCnt="0"/>
      <dgm:spPr/>
    </dgm:pt>
    <dgm:pt modelId="{FD8F58D5-19BC-45F6-9BB5-4894F559C566}" type="pres">
      <dgm:prSet presAssocID="{46D0C296-FC1C-4993-B4EC-D3888BEC6DBA}" presName="compNode" presStyleCnt="0"/>
      <dgm:spPr/>
    </dgm:pt>
    <dgm:pt modelId="{AADB3CFA-73BE-4C2E-AC63-091199110716}" type="pres">
      <dgm:prSet presAssocID="{46D0C296-FC1C-4993-B4EC-D3888BEC6DBA}" presName="bgRect" presStyleLbl="bgShp" presStyleIdx="1" presStyleCnt="3"/>
      <dgm:spPr/>
    </dgm:pt>
    <dgm:pt modelId="{1F44AC2D-6B43-462E-8122-DEFFE407E9E6}" type="pres">
      <dgm:prSet presAssocID="{46D0C296-FC1C-4993-B4EC-D3888BEC6DB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E88477F7-4B6A-4A06-B53B-289F4CC72AD2}" type="pres">
      <dgm:prSet presAssocID="{46D0C296-FC1C-4993-B4EC-D3888BEC6DBA}" presName="spaceRect" presStyleCnt="0"/>
      <dgm:spPr/>
    </dgm:pt>
    <dgm:pt modelId="{E76D3FB4-2A0D-4C4F-AC71-9DB8C7151AA6}" type="pres">
      <dgm:prSet presAssocID="{46D0C296-FC1C-4993-B4EC-D3888BEC6DBA}" presName="parTx" presStyleLbl="revTx" presStyleIdx="1" presStyleCnt="3">
        <dgm:presLayoutVars>
          <dgm:chMax val="0"/>
          <dgm:chPref val="0"/>
        </dgm:presLayoutVars>
      </dgm:prSet>
      <dgm:spPr/>
    </dgm:pt>
    <dgm:pt modelId="{3CC5BA66-D41A-45FA-BCC9-223CE2C7EBFB}" type="pres">
      <dgm:prSet presAssocID="{7E76B9B5-C9F2-479C-8181-F5832E140467}" presName="sibTrans" presStyleCnt="0"/>
      <dgm:spPr/>
    </dgm:pt>
    <dgm:pt modelId="{9A7AB9FB-5197-4B98-B467-35CA98FC7A44}" type="pres">
      <dgm:prSet presAssocID="{A4342F14-56EB-4E1E-9930-863D1876DBFD}" presName="compNode" presStyleCnt="0"/>
      <dgm:spPr/>
    </dgm:pt>
    <dgm:pt modelId="{304BB2DE-5013-4845-9187-358B3CB87D88}" type="pres">
      <dgm:prSet presAssocID="{A4342F14-56EB-4E1E-9930-863D1876DBFD}" presName="bgRect" presStyleLbl="bgShp" presStyleIdx="2" presStyleCnt="3" custLinFactNeighborX="507" custLinFactNeighborY="-2550"/>
      <dgm:spPr/>
    </dgm:pt>
    <dgm:pt modelId="{D561A372-FF78-4740-A19E-C5EC4F721631}" type="pres">
      <dgm:prSet presAssocID="{A4342F14-56EB-4E1E-9930-863D1876DBF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st"/>
        </a:ext>
      </dgm:extLst>
    </dgm:pt>
    <dgm:pt modelId="{8A95B4E5-46D3-427B-97BE-91491E2F6140}" type="pres">
      <dgm:prSet presAssocID="{A4342F14-56EB-4E1E-9930-863D1876DBFD}" presName="spaceRect" presStyleCnt="0"/>
      <dgm:spPr/>
    </dgm:pt>
    <dgm:pt modelId="{DA8D53BF-19E8-4C6F-A1A5-B3AA1478CE32}" type="pres">
      <dgm:prSet presAssocID="{A4342F14-56EB-4E1E-9930-863D1876DBF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B7D5116E-D64B-478B-93EA-B21265555ADB}" srcId="{B1B5AF3A-A3FF-4446-8799-2B6C5FF34113}" destId="{A4342F14-56EB-4E1E-9930-863D1876DBFD}" srcOrd="2" destOrd="0" parTransId="{43654B09-A25E-4B60-893E-5E1F05A32670}" sibTransId="{28FA7315-E814-462C-8FB9-0F562569C88E}"/>
    <dgm:cxn modelId="{2CF6679C-BA13-4C25-A8C5-97E3B3596DC0}" type="presOf" srcId="{9C328F89-6F20-428A-B846-A0B67F11096D}" destId="{D588BB0E-B4F9-431D-947B-73EE6D230B82}" srcOrd="0" destOrd="0" presId="urn:microsoft.com/office/officeart/2018/2/layout/IconVerticalSolidList"/>
    <dgm:cxn modelId="{8F52F5C1-1387-42D6-B470-2BD0DAA9C5B8}" srcId="{B1B5AF3A-A3FF-4446-8799-2B6C5FF34113}" destId="{46D0C296-FC1C-4993-B4EC-D3888BEC6DBA}" srcOrd="1" destOrd="0" parTransId="{A03F53B5-75A7-413D-9915-6DA833364F6A}" sibTransId="{7E76B9B5-C9F2-479C-8181-F5832E140467}"/>
    <dgm:cxn modelId="{E7A715DB-1A69-47BB-80A2-897B39175560}" srcId="{B1B5AF3A-A3FF-4446-8799-2B6C5FF34113}" destId="{9C328F89-6F20-428A-B846-A0B67F11096D}" srcOrd="0" destOrd="0" parTransId="{C44EFBD5-CA8D-4632-8775-6EAA641014E7}" sibTransId="{D5D072C0-360A-49E2-A84A-D75A0963670C}"/>
    <dgm:cxn modelId="{139118DF-DFB9-4589-AC3E-B73F3449F170}" type="presOf" srcId="{A4342F14-56EB-4E1E-9930-863D1876DBFD}" destId="{DA8D53BF-19E8-4C6F-A1A5-B3AA1478CE32}" srcOrd="0" destOrd="0" presId="urn:microsoft.com/office/officeart/2018/2/layout/IconVerticalSolidList"/>
    <dgm:cxn modelId="{90C78EEF-5137-4A79-BE86-FF144DE10B8A}" type="presOf" srcId="{46D0C296-FC1C-4993-B4EC-D3888BEC6DBA}" destId="{E76D3FB4-2A0D-4C4F-AC71-9DB8C7151AA6}" srcOrd="0" destOrd="0" presId="urn:microsoft.com/office/officeart/2018/2/layout/IconVerticalSolidList"/>
    <dgm:cxn modelId="{552B83F1-F247-4681-BBC3-DB2D76B2E963}" type="presOf" srcId="{B1B5AF3A-A3FF-4446-8799-2B6C5FF34113}" destId="{503C3E40-F467-4F36-B7AE-17B31993E3EC}" srcOrd="0" destOrd="0" presId="urn:microsoft.com/office/officeart/2018/2/layout/IconVerticalSolidList"/>
    <dgm:cxn modelId="{1628DE44-D17C-4E49-8EE5-AADE2F1CAA54}" type="presParOf" srcId="{503C3E40-F467-4F36-B7AE-17B31993E3EC}" destId="{6939F76E-2234-4520-8E6F-08C964A38C6C}" srcOrd="0" destOrd="0" presId="urn:microsoft.com/office/officeart/2018/2/layout/IconVerticalSolidList"/>
    <dgm:cxn modelId="{DF6E8AA0-D3A8-4116-98AF-F3C8C53CE841}" type="presParOf" srcId="{6939F76E-2234-4520-8E6F-08C964A38C6C}" destId="{26301D26-7F06-479E-81CC-5A93DAD92ED3}" srcOrd="0" destOrd="0" presId="urn:microsoft.com/office/officeart/2018/2/layout/IconVerticalSolidList"/>
    <dgm:cxn modelId="{7BE5CD48-D05D-4214-9C6D-943D5BF146A3}" type="presParOf" srcId="{6939F76E-2234-4520-8E6F-08C964A38C6C}" destId="{9A6D5240-6CBB-4969-873A-63B3D745D68B}" srcOrd="1" destOrd="0" presId="urn:microsoft.com/office/officeart/2018/2/layout/IconVerticalSolidList"/>
    <dgm:cxn modelId="{3E1EE668-53F4-4613-8384-0754E1D6A1A6}" type="presParOf" srcId="{6939F76E-2234-4520-8E6F-08C964A38C6C}" destId="{9F642420-CC2F-4FD0-8AD6-6E9EA2E99DA5}" srcOrd="2" destOrd="0" presId="urn:microsoft.com/office/officeart/2018/2/layout/IconVerticalSolidList"/>
    <dgm:cxn modelId="{DA90BF91-1ACC-4777-890E-61913833C3A1}" type="presParOf" srcId="{6939F76E-2234-4520-8E6F-08C964A38C6C}" destId="{D588BB0E-B4F9-431D-947B-73EE6D230B82}" srcOrd="3" destOrd="0" presId="urn:microsoft.com/office/officeart/2018/2/layout/IconVerticalSolidList"/>
    <dgm:cxn modelId="{A007DC83-C7E6-4F6C-8E75-0E109ED67709}" type="presParOf" srcId="{503C3E40-F467-4F36-B7AE-17B31993E3EC}" destId="{6F96F470-F2F5-4D40-B168-F521895822F5}" srcOrd="1" destOrd="0" presId="urn:microsoft.com/office/officeart/2018/2/layout/IconVerticalSolidList"/>
    <dgm:cxn modelId="{FCBC7289-0064-40C7-8774-C87F5A2184BE}" type="presParOf" srcId="{503C3E40-F467-4F36-B7AE-17B31993E3EC}" destId="{FD8F58D5-19BC-45F6-9BB5-4894F559C566}" srcOrd="2" destOrd="0" presId="urn:microsoft.com/office/officeart/2018/2/layout/IconVerticalSolidList"/>
    <dgm:cxn modelId="{C80FD98B-8B61-48BC-B6C8-D036E8015B8A}" type="presParOf" srcId="{FD8F58D5-19BC-45F6-9BB5-4894F559C566}" destId="{AADB3CFA-73BE-4C2E-AC63-091199110716}" srcOrd="0" destOrd="0" presId="urn:microsoft.com/office/officeart/2018/2/layout/IconVerticalSolidList"/>
    <dgm:cxn modelId="{D134D993-D1F8-40D9-B57B-C2A7C0E94E0C}" type="presParOf" srcId="{FD8F58D5-19BC-45F6-9BB5-4894F559C566}" destId="{1F44AC2D-6B43-462E-8122-DEFFE407E9E6}" srcOrd="1" destOrd="0" presId="urn:microsoft.com/office/officeart/2018/2/layout/IconVerticalSolidList"/>
    <dgm:cxn modelId="{DD42037C-8E9F-488F-B49E-57D773AA0E25}" type="presParOf" srcId="{FD8F58D5-19BC-45F6-9BB5-4894F559C566}" destId="{E88477F7-4B6A-4A06-B53B-289F4CC72AD2}" srcOrd="2" destOrd="0" presId="urn:microsoft.com/office/officeart/2018/2/layout/IconVerticalSolidList"/>
    <dgm:cxn modelId="{6B2BBEA6-3025-4DEE-B2BF-C16615877C36}" type="presParOf" srcId="{FD8F58D5-19BC-45F6-9BB5-4894F559C566}" destId="{E76D3FB4-2A0D-4C4F-AC71-9DB8C7151AA6}" srcOrd="3" destOrd="0" presId="urn:microsoft.com/office/officeart/2018/2/layout/IconVerticalSolidList"/>
    <dgm:cxn modelId="{020F12E0-E160-4D94-9D88-0614DA999100}" type="presParOf" srcId="{503C3E40-F467-4F36-B7AE-17B31993E3EC}" destId="{3CC5BA66-D41A-45FA-BCC9-223CE2C7EBFB}" srcOrd="3" destOrd="0" presId="urn:microsoft.com/office/officeart/2018/2/layout/IconVerticalSolidList"/>
    <dgm:cxn modelId="{0B78EAB4-17E3-4779-B5C0-E6BB9EE969AD}" type="presParOf" srcId="{503C3E40-F467-4F36-B7AE-17B31993E3EC}" destId="{9A7AB9FB-5197-4B98-B467-35CA98FC7A44}" srcOrd="4" destOrd="0" presId="urn:microsoft.com/office/officeart/2018/2/layout/IconVerticalSolidList"/>
    <dgm:cxn modelId="{F740C8D5-29FF-4FB4-A5E1-BD18E9B3C205}" type="presParOf" srcId="{9A7AB9FB-5197-4B98-B467-35CA98FC7A44}" destId="{304BB2DE-5013-4845-9187-358B3CB87D88}" srcOrd="0" destOrd="0" presId="urn:microsoft.com/office/officeart/2018/2/layout/IconVerticalSolidList"/>
    <dgm:cxn modelId="{F95D59F0-033D-4AEF-A916-ABEF9E82F145}" type="presParOf" srcId="{9A7AB9FB-5197-4B98-B467-35CA98FC7A44}" destId="{D561A372-FF78-4740-A19E-C5EC4F721631}" srcOrd="1" destOrd="0" presId="urn:microsoft.com/office/officeart/2018/2/layout/IconVerticalSolidList"/>
    <dgm:cxn modelId="{4FC93243-9B36-4443-BABC-740002F8ECB8}" type="presParOf" srcId="{9A7AB9FB-5197-4B98-B467-35CA98FC7A44}" destId="{8A95B4E5-46D3-427B-97BE-91491E2F6140}" srcOrd="2" destOrd="0" presId="urn:microsoft.com/office/officeart/2018/2/layout/IconVerticalSolidList"/>
    <dgm:cxn modelId="{22F7D48F-F5BD-40F1-9FD8-32934103B140}" type="presParOf" srcId="{9A7AB9FB-5197-4B98-B467-35CA98FC7A44}" destId="{DA8D53BF-19E8-4C6F-A1A5-B3AA1478CE3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B920EE-B568-4240-A30C-4C75E48F548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65C988EF-A169-4605-8D46-1A02B62FDCB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3600" dirty="0"/>
            <a:t>Grounded Theory</a:t>
          </a:r>
        </a:p>
      </dgm:t>
    </dgm:pt>
    <dgm:pt modelId="{BF8CA610-4813-4D3B-8A66-2C2CC742BB9F}" type="parTrans" cxnId="{BF266F8E-98D2-421D-9261-15FA1CDD0F18}">
      <dgm:prSet/>
      <dgm:spPr/>
      <dgm:t>
        <a:bodyPr/>
        <a:lstStyle/>
        <a:p>
          <a:endParaRPr lang="en-US"/>
        </a:p>
      </dgm:t>
    </dgm:pt>
    <dgm:pt modelId="{8313E729-2AA4-4CDE-A58E-A1247D90058A}" type="sibTrans" cxnId="{BF266F8E-98D2-421D-9261-15FA1CDD0F18}">
      <dgm:prSet/>
      <dgm:spPr/>
      <dgm:t>
        <a:bodyPr/>
        <a:lstStyle/>
        <a:p>
          <a:endParaRPr lang="en-US"/>
        </a:p>
      </dgm:t>
    </dgm:pt>
    <dgm:pt modelId="{4397AEBD-6F3F-416F-9FE4-4FE1C90BC67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3600" dirty="0"/>
            <a:t>Ethnography </a:t>
          </a:r>
        </a:p>
      </dgm:t>
    </dgm:pt>
    <dgm:pt modelId="{DDA740DE-8F76-4FC8-9F1D-4756E20B56D5}" type="parTrans" cxnId="{1F7247DE-7ED1-4D19-8ED9-050FD42136FD}">
      <dgm:prSet/>
      <dgm:spPr/>
      <dgm:t>
        <a:bodyPr/>
        <a:lstStyle/>
        <a:p>
          <a:endParaRPr lang="en-US"/>
        </a:p>
      </dgm:t>
    </dgm:pt>
    <dgm:pt modelId="{7FEDB64E-7593-4E44-8C01-9188E9C00B43}" type="sibTrans" cxnId="{1F7247DE-7ED1-4D19-8ED9-050FD42136FD}">
      <dgm:prSet/>
      <dgm:spPr/>
      <dgm:t>
        <a:bodyPr/>
        <a:lstStyle/>
        <a:p>
          <a:endParaRPr lang="en-US"/>
        </a:p>
      </dgm:t>
    </dgm:pt>
    <dgm:pt modelId="{BF518C46-5002-4829-8607-858CE9FF435F}" type="pres">
      <dgm:prSet presAssocID="{49B920EE-B568-4240-A30C-4C75E48F548C}" presName="root" presStyleCnt="0">
        <dgm:presLayoutVars>
          <dgm:dir/>
          <dgm:resizeHandles val="exact"/>
        </dgm:presLayoutVars>
      </dgm:prSet>
      <dgm:spPr/>
    </dgm:pt>
    <dgm:pt modelId="{C1F97B65-39A8-4C7E-982D-1FED75F7A949}" type="pres">
      <dgm:prSet presAssocID="{65C988EF-A169-4605-8D46-1A02B62FDCBB}" presName="compNode" presStyleCnt="0"/>
      <dgm:spPr/>
    </dgm:pt>
    <dgm:pt modelId="{D4879349-1D14-4577-88C8-4BDED881BD3B}" type="pres">
      <dgm:prSet presAssocID="{65C988EF-A169-4605-8D46-1A02B62FDCBB}" presName="bgRect" presStyleLbl="bgShp" presStyleIdx="0" presStyleCnt="2"/>
      <dgm:spPr/>
    </dgm:pt>
    <dgm:pt modelId="{892D34C3-8A0B-4506-9F56-5B4E1E602F6D}" type="pres">
      <dgm:prSet presAssocID="{65C988EF-A169-4605-8D46-1A02B62FDCB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C97A967E-2DFB-4CCD-8845-5BA12E81775B}" type="pres">
      <dgm:prSet presAssocID="{65C988EF-A169-4605-8D46-1A02B62FDCBB}" presName="spaceRect" presStyleCnt="0"/>
      <dgm:spPr/>
    </dgm:pt>
    <dgm:pt modelId="{8EF58ED4-7A77-4508-8607-C0EB779E4FF4}" type="pres">
      <dgm:prSet presAssocID="{65C988EF-A169-4605-8D46-1A02B62FDCBB}" presName="parTx" presStyleLbl="revTx" presStyleIdx="0" presStyleCnt="2">
        <dgm:presLayoutVars>
          <dgm:chMax val="0"/>
          <dgm:chPref val="0"/>
        </dgm:presLayoutVars>
      </dgm:prSet>
      <dgm:spPr/>
    </dgm:pt>
    <dgm:pt modelId="{0754F907-3334-4C12-A589-C3A4AE296061}" type="pres">
      <dgm:prSet presAssocID="{8313E729-2AA4-4CDE-A58E-A1247D90058A}" presName="sibTrans" presStyleCnt="0"/>
      <dgm:spPr/>
    </dgm:pt>
    <dgm:pt modelId="{45160931-4BC1-4EEB-8DD2-F7E76D529AB9}" type="pres">
      <dgm:prSet presAssocID="{4397AEBD-6F3F-416F-9FE4-4FE1C90BC678}" presName="compNode" presStyleCnt="0"/>
      <dgm:spPr/>
    </dgm:pt>
    <dgm:pt modelId="{4D9F2A84-19E1-46D2-BB68-DC3DE83FEF9E}" type="pres">
      <dgm:prSet presAssocID="{4397AEBD-6F3F-416F-9FE4-4FE1C90BC678}" presName="bgRect" presStyleLbl="bgShp" presStyleIdx="1" presStyleCnt="2"/>
      <dgm:spPr/>
    </dgm:pt>
    <dgm:pt modelId="{66A892FD-7CCB-4595-A973-0DA0A879363F}" type="pres">
      <dgm:prSet presAssocID="{4397AEBD-6F3F-416F-9FE4-4FE1C90BC678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CD3478BC-EC51-407C-AE00-86E6CE49D7C2}" type="pres">
      <dgm:prSet presAssocID="{4397AEBD-6F3F-416F-9FE4-4FE1C90BC678}" presName="spaceRect" presStyleCnt="0"/>
      <dgm:spPr/>
    </dgm:pt>
    <dgm:pt modelId="{61322B49-3B41-4E77-875F-75937928B4F9}" type="pres">
      <dgm:prSet presAssocID="{4397AEBD-6F3F-416F-9FE4-4FE1C90BC678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B580E141-C97C-4658-89E4-F62CB6F480E5}" type="presOf" srcId="{65C988EF-A169-4605-8D46-1A02B62FDCBB}" destId="{8EF58ED4-7A77-4508-8607-C0EB779E4FF4}" srcOrd="0" destOrd="0" presId="urn:microsoft.com/office/officeart/2018/2/layout/IconVerticalSolidList"/>
    <dgm:cxn modelId="{BF266F8E-98D2-421D-9261-15FA1CDD0F18}" srcId="{49B920EE-B568-4240-A30C-4C75E48F548C}" destId="{65C988EF-A169-4605-8D46-1A02B62FDCBB}" srcOrd="0" destOrd="0" parTransId="{BF8CA610-4813-4D3B-8A66-2C2CC742BB9F}" sibTransId="{8313E729-2AA4-4CDE-A58E-A1247D90058A}"/>
    <dgm:cxn modelId="{780F50D7-E173-40DE-978C-3B25F96FE8A1}" type="presOf" srcId="{49B920EE-B568-4240-A30C-4C75E48F548C}" destId="{BF518C46-5002-4829-8607-858CE9FF435F}" srcOrd="0" destOrd="0" presId="urn:microsoft.com/office/officeart/2018/2/layout/IconVerticalSolidList"/>
    <dgm:cxn modelId="{1F7247DE-7ED1-4D19-8ED9-050FD42136FD}" srcId="{49B920EE-B568-4240-A30C-4C75E48F548C}" destId="{4397AEBD-6F3F-416F-9FE4-4FE1C90BC678}" srcOrd="1" destOrd="0" parTransId="{DDA740DE-8F76-4FC8-9F1D-4756E20B56D5}" sibTransId="{7FEDB64E-7593-4E44-8C01-9188E9C00B43}"/>
    <dgm:cxn modelId="{4C137DDF-2024-4C7F-8525-5EB9017430E5}" type="presOf" srcId="{4397AEBD-6F3F-416F-9FE4-4FE1C90BC678}" destId="{61322B49-3B41-4E77-875F-75937928B4F9}" srcOrd="0" destOrd="0" presId="urn:microsoft.com/office/officeart/2018/2/layout/IconVerticalSolidList"/>
    <dgm:cxn modelId="{C8CEF69C-7BD5-47BE-A816-F3C39D67B5A2}" type="presParOf" srcId="{BF518C46-5002-4829-8607-858CE9FF435F}" destId="{C1F97B65-39A8-4C7E-982D-1FED75F7A949}" srcOrd="0" destOrd="0" presId="urn:microsoft.com/office/officeart/2018/2/layout/IconVerticalSolidList"/>
    <dgm:cxn modelId="{B8697088-BFC0-4F24-905A-B72FF510FCD7}" type="presParOf" srcId="{C1F97B65-39A8-4C7E-982D-1FED75F7A949}" destId="{D4879349-1D14-4577-88C8-4BDED881BD3B}" srcOrd="0" destOrd="0" presId="urn:microsoft.com/office/officeart/2018/2/layout/IconVerticalSolidList"/>
    <dgm:cxn modelId="{176698AF-C194-43D0-9FEE-B135312A5747}" type="presParOf" srcId="{C1F97B65-39A8-4C7E-982D-1FED75F7A949}" destId="{892D34C3-8A0B-4506-9F56-5B4E1E602F6D}" srcOrd="1" destOrd="0" presId="urn:microsoft.com/office/officeart/2018/2/layout/IconVerticalSolidList"/>
    <dgm:cxn modelId="{BDA43E4D-73C1-45F5-A11C-2E752DF1D1F9}" type="presParOf" srcId="{C1F97B65-39A8-4C7E-982D-1FED75F7A949}" destId="{C97A967E-2DFB-4CCD-8845-5BA12E81775B}" srcOrd="2" destOrd="0" presId="urn:microsoft.com/office/officeart/2018/2/layout/IconVerticalSolidList"/>
    <dgm:cxn modelId="{2C2C734F-34FF-4678-A536-8F0D3BCBF1D0}" type="presParOf" srcId="{C1F97B65-39A8-4C7E-982D-1FED75F7A949}" destId="{8EF58ED4-7A77-4508-8607-C0EB779E4FF4}" srcOrd="3" destOrd="0" presId="urn:microsoft.com/office/officeart/2018/2/layout/IconVerticalSolidList"/>
    <dgm:cxn modelId="{B2CAF027-CD9E-4B5C-A801-D1C2933A0F21}" type="presParOf" srcId="{BF518C46-5002-4829-8607-858CE9FF435F}" destId="{0754F907-3334-4C12-A589-C3A4AE296061}" srcOrd="1" destOrd="0" presId="urn:microsoft.com/office/officeart/2018/2/layout/IconVerticalSolidList"/>
    <dgm:cxn modelId="{115C6FD6-66F4-49FC-B7C6-4D9004C120B6}" type="presParOf" srcId="{BF518C46-5002-4829-8607-858CE9FF435F}" destId="{45160931-4BC1-4EEB-8DD2-F7E76D529AB9}" srcOrd="2" destOrd="0" presId="urn:microsoft.com/office/officeart/2018/2/layout/IconVerticalSolidList"/>
    <dgm:cxn modelId="{C5EC7F16-32F0-4FC7-896E-6C8054F924B9}" type="presParOf" srcId="{45160931-4BC1-4EEB-8DD2-F7E76D529AB9}" destId="{4D9F2A84-19E1-46D2-BB68-DC3DE83FEF9E}" srcOrd="0" destOrd="0" presId="urn:microsoft.com/office/officeart/2018/2/layout/IconVerticalSolidList"/>
    <dgm:cxn modelId="{633EECAD-6614-404C-8221-415E7C504232}" type="presParOf" srcId="{45160931-4BC1-4EEB-8DD2-F7E76D529AB9}" destId="{66A892FD-7CCB-4595-A973-0DA0A879363F}" srcOrd="1" destOrd="0" presId="urn:microsoft.com/office/officeart/2018/2/layout/IconVerticalSolidList"/>
    <dgm:cxn modelId="{5A913DB3-559F-4F49-A4E5-3D099A3983AF}" type="presParOf" srcId="{45160931-4BC1-4EEB-8DD2-F7E76D529AB9}" destId="{CD3478BC-EC51-407C-AE00-86E6CE49D7C2}" srcOrd="2" destOrd="0" presId="urn:microsoft.com/office/officeart/2018/2/layout/IconVerticalSolidList"/>
    <dgm:cxn modelId="{7CB87C7D-D7BB-4438-9DE0-5F53ECFC4148}" type="presParOf" srcId="{45160931-4BC1-4EEB-8DD2-F7E76D529AB9}" destId="{61322B49-3B41-4E77-875F-75937928B4F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61D9711-B8F6-49B0-B5BF-26A7042AAA2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AAF88DC4-705D-45CF-9752-98D1B5FB7B64}">
      <dgm:prSet/>
      <dgm:spPr/>
      <dgm:t>
        <a:bodyPr/>
        <a:lstStyle/>
        <a:p>
          <a:r>
            <a:rPr lang="en-US"/>
            <a:t>Statistics Solutions is a full-service dissertation consulting company providing graduate students timely, editorial support for their dissertations and scholarly projects</a:t>
          </a:r>
        </a:p>
      </dgm:t>
    </dgm:pt>
    <dgm:pt modelId="{C488B93D-6960-4CB8-9CEF-EB76EE3B4534}" type="parTrans" cxnId="{7FD746FD-4B5D-442F-A0E5-44BB8D91E202}">
      <dgm:prSet/>
      <dgm:spPr/>
      <dgm:t>
        <a:bodyPr/>
        <a:lstStyle/>
        <a:p>
          <a:endParaRPr lang="en-US"/>
        </a:p>
      </dgm:t>
    </dgm:pt>
    <dgm:pt modelId="{BDE2DFEE-F8A5-4BA0-98D1-E6C6FC453D21}" type="sibTrans" cxnId="{7FD746FD-4B5D-442F-A0E5-44BB8D91E202}">
      <dgm:prSet/>
      <dgm:spPr/>
      <dgm:t>
        <a:bodyPr/>
        <a:lstStyle/>
        <a:p>
          <a:endParaRPr lang="en-US"/>
        </a:p>
      </dgm:t>
    </dgm:pt>
    <dgm:pt modelId="{A59F8F8F-D91C-40B4-A12B-ACF00D867CA7}">
      <dgm:prSet/>
      <dgm:spPr/>
      <dgm:t>
        <a:bodyPr/>
        <a:lstStyle/>
        <a:p>
          <a:r>
            <a:rPr lang="en-US"/>
            <a:t>For information about our services, receive a complementary 30-min consultation available Mon-Fri 9-5 ET </a:t>
          </a:r>
        </a:p>
      </dgm:t>
    </dgm:pt>
    <dgm:pt modelId="{6E02D4B7-2852-46CB-B6F6-ACB6B068C0F6}" type="parTrans" cxnId="{4ECF5226-502F-49A9-9A80-F458D477DC97}">
      <dgm:prSet/>
      <dgm:spPr/>
      <dgm:t>
        <a:bodyPr/>
        <a:lstStyle/>
        <a:p>
          <a:endParaRPr lang="en-US"/>
        </a:p>
      </dgm:t>
    </dgm:pt>
    <dgm:pt modelId="{A93B044D-6473-43E0-83A1-F8D37E73D745}" type="sibTrans" cxnId="{4ECF5226-502F-49A9-9A80-F458D477DC97}">
      <dgm:prSet/>
      <dgm:spPr/>
      <dgm:t>
        <a:bodyPr/>
        <a:lstStyle/>
        <a:p>
          <a:endParaRPr lang="en-US"/>
        </a:p>
      </dgm:t>
    </dgm:pt>
    <dgm:pt modelId="{A7946F55-B600-494A-957D-EB2A01442AAD}">
      <dgm:prSet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Contact Jeanine Glase at </a:t>
          </a:r>
          <a:r>
            <a:rPr lang="en-US" dirty="0" err="1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info@StatisticsSolutions.com</a:t>
          </a:r>
          <a:r>
            <a:rPr lang="en-US" dirty="0">
              <a:solidFill>
                <a:schemeClr val="bg1"/>
              </a:solidFill>
            </a:rPr>
            <a:t> </a:t>
          </a:r>
        </a:p>
      </dgm:t>
    </dgm:pt>
    <dgm:pt modelId="{CE2FA168-5D9D-43C6-A68E-6F3D892C7287}" type="parTrans" cxnId="{B41D9C28-E321-4A0A-AEF9-8F50159C8CE5}">
      <dgm:prSet/>
      <dgm:spPr/>
      <dgm:t>
        <a:bodyPr/>
        <a:lstStyle/>
        <a:p>
          <a:endParaRPr lang="en-US"/>
        </a:p>
      </dgm:t>
    </dgm:pt>
    <dgm:pt modelId="{5C3FB62E-3A87-4A2C-A769-0FAF12DD5E65}" type="sibTrans" cxnId="{B41D9C28-E321-4A0A-AEF9-8F50159C8CE5}">
      <dgm:prSet/>
      <dgm:spPr/>
      <dgm:t>
        <a:bodyPr/>
        <a:lstStyle/>
        <a:p>
          <a:endParaRPr lang="en-US"/>
        </a:p>
      </dgm:t>
    </dgm:pt>
    <dgm:pt modelId="{2C70301B-0D2D-4A3B-A388-6EF43AED9EF9}">
      <dgm:prSet/>
      <dgm:spPr/>
      <dgm:t>
        <a:bodyPr/>
        <a:lstStyle/>
        <a:p>
          <a:r>
            <a:rPr lang="en-US" dirty="0"/>
            <a:t>Phone: 877-437-8622</a:t>
          </a:r>
        </a:p>
      </dgm:t>
    </dgm:pt>
    <dgm:pt modelId="{4EB305BC-CAB8-40BA-8D70-4B38180CD74F}" type="parTrans" cxnId="{D0A632D6-D32B-4BA9-B145-03C74E6141EF}">
      <dgm:prSet/>
      <dgm:spPr/>
      <dgm:t>
        <a:bodyPr/>
        <a:lstStyle/>
        <a:p>
          <a:endParaRPr lang="en-US"/>
        </a:p>
      </dgm:t>
    </dgm:pt>
    <dgm:pt modelId="{ADDB83A1-4F0B-48E6-92F1-193BA5F0E210}" type="sibTrans" cxnId="{D0A632D6-D32B-4BA9-B145-03C74E6141EF}">
      <dgm:prSet/>
      <dgm:spPr/>
      <dgm:t>
        <a:bodyPr/>
        <a:lstStyle/>
        <a:p>
          <a:endParaRPr lang="en-US"/>
        </a:p>
      </dgm:t>
    </dgm:pt>
    <dgm:pt modelId="{ED84F014-9FAA-414F-ABBB-4D38B0F55320}" type="pres">
      <dgm:prSet presAssocID="{F61D9711-B8F6-49B0-B5BF-26A7042AAA28}" presName="root" presStyleCnt="0">
        <dgm:presLayoutVars>
          <dgm:dir/>
          <dgm:resizeHandles val="exact"/>
        </dgm:presLayoutVars>
      </dgm:prSet>
      <dgm:spPr/>
    </dgm:pt>
    <dgm:pt modelId="{E5A642C4-05F2-486C-AD98-F4A4BD074057}" type="pres">
      <dgm:prSet presAssocID="{AAF88DC4-705D-45CF-9752-98D1B5FB7B64}" presName="compNode" presStyleCnt="0"/>
      <dgm:spPr/>
    </dgm:pt>
    <dgm:pt modelId="{9DD80C14-6FC7-4A77-B83C-8B4657B2FC72}" type="pres">
      <dgm:prSet presAssocID="{AAF88DC4-705D-45CF-9752-98D1B5FB7B64}" presName="bgRect" presStyleLbl="bgShp" presStyleIdx="0" presStyleCnt="4"/>
      <dgm:spPr/>
    </dgm:pt>
    <dgm:pt modelId="{BD9981A8-0583-4324-BF3A-63ADA7BA7AFB}" type="pres">
      <dgm:prSet presAssocID="{AAF88DC4-705D-45CF-9752-98D1B5FB7B64}" presName="iconRect" presStyleLbl="node1" presStyleIdx="0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DDB6211F-172A-480A-9258-43904B770BB9}" type="pres">
      <dgm:prSet presAssocID="{AAF88DC4-705D-45CF-9752-98D1B5FB7B64}" presName="spaceRect" presStyleCnt="0"/>
      <dgm:spPr/>
    </dgm:pt>
    <dgm:pt modelId="{BEAA1013-B684-4026-99EA-40350F7F2734}" type="pres">
      <dgm:prSet presAssocID="{AAF88DC4-705D-45CF-9752-98D1B5FB7B64}" presName="parTx" presStyleLbl="revTx" presStyleIdx="0" presStyleCnt="4">
        <dgm:presLayoutVars>
          <dgm:chMax val="0"/>
          <dgm:chPref val="0"/>
        </dgm:presLayoutVars>
      </dgm:prSet>
      <dgm:spPr/>
    </dgm:pt>
    <dgm:pt modelId="{3AEB6C85-7FCE-4237-8475-2DAA232CBD1A}" type="pres">
      <dgm:prSet presAssocID="{BDE2DFEE-F8A5-4BA0-98D1-E6C6FC453D21}" presName="sibTrans" presStyleCnt="0"/>
      <dgm:spPr/>
    </dgm:pt>
    <dgm:pt modelId="{D00EC710-9762-4166-86C7-6BAC44E14628}" type="pres">
      <dgm:prSet presAssocID="{A59F8F8F-D91C-40B4-A12B-ACF00D867CA7}" presName="compNode" presStyleCnt="0"/>
      <dgm:spPr/>
    </dgm:pt>
    <dgm:pt modelId="{39C107BD-BC9B-4A2C-908D-3085CEE82048}" type="pres">
      <dgm:prSet presAssocID="{A59F8F8F-D91C-40B4-A12B-ACF00D867CA7}" presName="bgRect" presStyleLbl="bgShp" presStyleIdx="1" presStyleCnt="4"/>
      <dgm:spPr/>
    </dgm:pt>
    <dgm:pt modelId="{C87F2B52-8A76-4F12-B59F-48A83C94D942}" type="pres">
      <dgm:prSet presAssocID="{A59F8F8F-D91C-40B4-A12B-ACF00D867CA7}" presName="iconRect" presStyleLbl="node1" presStyleIdx="1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746BA6C9-6DC3-4A37-9F1C-C95AB12135ED}" type="pres">
      <dgm:prSet presAssocID="{A59F8F8F-D91C-40B4-A12B-ACF00D867CA7}" presName="spaceRect" presStyleCnt="0"/>
      <dgm:spPr/>
    </dgm:pt>
    <dgm:pt modelId="{76B5FB89-4759-4AB1-97FE-68569E3E0172}" type="pres">
      <dgm:prSet presAssocID="{A59F8F8F-D91C-40B4-A12B-ACF00D867CA7}" presName="parTx" presStyleLbl="revTx" presStyleIdx="1" presStyleCnt="4">
        <dgm:presLayoutVars>
          <dgm:chMax val="0"/>
          <dgm:chPref val="0"/>
        </dgm:presLayoutVars>
      </dgm:prSet>
      <dgm:spPr/>
    </dgm:pt>
    <dgm:pt modelId="{580084D2-E944-42C7-804D-222D91DF64DD}" type="pres">
      <dgm:prSet presAssocID="{A93B044D-6473-43E0-83A1-F8D37E73D745}" presName="sibTrans" presStyleCnt="0"/>
      <dgm:spPr/>
    </dgm:pt>
    <dgm:pt modelId="{F2AFBE4F-EB68-4251-842C-6F65DB310F87}" type="pres">
      <dgm:prSet presAssocID="{A7946F55-B600-494A-957D-EB2A01442AAD}" presName="compNode" presStyleCnt="0"/>
      <dgm:spPr/>
    </dgm:pt>
    <dgm:pt modelId="{CE2FA4EF-E3B7-4378-BB38-62D3A0471746}" type="pres">
      <dgm:prSet presAssocID="{A7946F55-B600-494A-957D-EB2A01442AAD}" presName="bgRect" presStyleLbl="bgShp" presStyleIdx="2" presStyleCnt="4"/>
      <dgm:spPr/>
    </dgm:pt>
    <dgm:pt modelId="{EADF81DE-75EB-4025-9ACE-390A19FF9EFD}" type="pres">
      <dgm:prSet presAssocID="{A7946F55-B600-494A-957D-EB2A01442AAD}" presName="iconRect" presStyleLbl="node1" presStyleIdx="2" presStyleCnt="4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C5075663-CCD3-49E8-B0A3-A3F880542F67}" type="pres">
      <dgm:prSet presAssocID="{A7946F55-B600-494A-957D-EB2A01442AAD}" presName="spaceRect" presStyleCnt="0"/>
      <dgm:spPr/>
    </dgm:pt>
    <dgm:pt modelId="{71FB7489-47D4-4977-BDA4-64DCAE1D1E03}" type="pres">
      <dgm:prSet presAssocID="{A7946F55-B600-494A-957D-EB2A01442AAD}" presName="parTx" presStyleLbl="revTx" presStyleIdx="2" presStyleCnt="4">
        <dgm:presLayoutVars>
          <dgm:chMax val="0"/>
          <dgm:chPref val="0"/>
        </dgm:presLayoutVars>
      </dgm:prSet>
      <dgm:spPr/>
    </dgm:pt>
    <dgm:pt modelId="{E68ECADD-3607-4B53-82BC-F3886447DD7B}" type="pres">
      <dgm:prSet presAssocID="{5C3FB62E-3A87-4A2C-A769-0FAF12DD5E65}" presName="sibTrans" presStyleCnt="0"/>
      <dgm:spPr/>
    </dgm:pt>
    <dgm:pt modelId="{F0C4872E-2028-4F02-932F-1C80361C4D4C}" type="pres">
      <dgm:prSet presAssocID="{2C70301B-0D2D-4A3B-A388-6EF43AED9EF9}" presName="compNode" presStyleCnt="0"/>
      <dgm:spPr/>
    </dgm:pt>
    <dgm:pt modelId="{0955F1D1-C41A-484C-A831-F8D888A67AD2}" type="pres">
      <dgm:prSet presAssocID="{2C70301B-0D2D-4A3B-A388-6EF43AED9EF9}" presName="bgRect" presStyleLbl="bgShp" presStyleIdx="3" presStyleCnt="4"/>
      <dgm:spPr/>
    </dgm:pt>
    <dgm:pt modelId="{965117D4-B283-4344-A52C-8FC38D06D8D2}" type="pres">
      <dgm:prSet presAssocID="{2C70301B-0D2D-4A3B-A388-6EF43AED9EF9}" presName="iconRect" presStyleLbl="node1" presStyleIdx="3" presStyleCnt="4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ceiver"/>
        </a:ext>
      </dgm:extLst>
    </dgm:pt>
    <dgm:pt modelId="{33DA4614-60EF-4F7B-87FB-AF8E7D2C80F5}" type="pres">
      <dgm:prSet presAssocID="{2C70301B-0D2D-4A3B-A388-6EF43AED9EF9}" presName="spaceRect" presStyleCnt="0"/>
      <dgm:spPr/>
    </dgm:pt>
    <dgm:pt modelId="{A7B13F75-9EB6-4375-BBEC-80AA3CE0FA22}" type="pres">
      <dgm:prSet presAssocID="{2C70301B-0D2D-4A3B-A388-6EF43AED9EF9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DCA3102-4077-462E-8937-3EA3E80B7CC6}" type="presOf" srcId="{A7946F55-B600-494A-957D-EB2A01442AAD}" destId="{71FB7489-47D4-4977-BDA4-64DCAE1D1E03}" srcOrd="0" destOrd="0" presId="urn:microsoft.com/office/officeart/2018/2/layout/IconVerticalSolidList"/>
    <dgm:cxn modelId="{4ECF5226-502F-49A9-9A80-F458D477DC97}" srcId="{F61D9711-B8F6-49B0-B5BF-26A7042AAA28}" destId="{A59F8F8F-D91C-40B4-A12B-ACF00D867CA7}" srcOrd="1" destOrd="0" parTransId="{6E02D4B7-2852-46CB-B6F6-ACB6B068C0F6}" sibTransId="{A93B044D-6473-43E0-83A1-F8D37E73D745}"/>
    <dgm:cxn modelId="{B41D9C28-E321-4A0A-AEF9-8F50159C8CE5}" srcId="{F61D9711-B8F6-49B0-B5BF-26A7042AAA28}" destId="{A7946F55-B600-494A-957D-EB2A01442AAD}" srcOrd="2" destOrd="0" parTransId="{CE2FA168-5D9D-43C6-A68E-6F3D892C7287}" sibTransId="{5C3FB62E-3A87-4A2C-A769-0FAF12DD5E65}"/>
    <dgm:cxn modelId="{265BC35B-9143-4F08-9422-CA2F2700035C}" type="presOf" srcId="{A59F8F8F-D91C-40B4-A12B-ACF00D867CA7}" destId="{76B5FB89-4759-4AB1-97FE-68569E3E0172}" srcOrd="0" destOrd="0" presId="urn:microsoft.com/office/officeart/2018/2/layout/IconVerticalSolidList"/>
    <dgm:cxn modelId="{51B1FD73-7269-4E07-8726-0F4A66C808F6}" type="presOf" srcId="{2C70301B-0D2D-4A3B-A388-6EF43AED9EF9}" destId="{A7B13F75-9EB6-4375-BBEC-80AA3CE0FA22}" srcOrd="0" destOrd="0" presId="urn:microsoft.com/office/officeart/2018/2/layout/IconVerticalSolidList"/>
    <dgm:cxn modelId="{353814B1-094B-47E0-AC48-326DFFDAD138}" type="presOf" srcId="{F61D9711-B8F6-49B0-B5BF-26A7042AAA28}" destId="{ED84F014-9FAA-414F-ABBB-4D38B0F55320}" srcOrd="0" destOrd="0" presId="urn:microsoft.com/office/officeart/2018/2/layout/IconVerticalSolidList"/>
    <dgm:cxn modelId="{D0A632D6-D32B-4BA9-B145-03C74E6141EF}" srcId="{F61D9711-B8F6-49B0-B5BF-26A7042AAA28}" destId="{2C70301B-0D2D-4A3B-A388-6EF43AED9EF9}" srcOrd="3" destOrd="0" parTransId="{4EB305BC-CAB8-40BA-8D70-4B38180CD74F}" sibTransId="{ADDB83A1-4F0B-48E6-92F1-193BA5F0E210}"/>
    <dgm:cxn modelId="{29DFA2F2-CABA-4EE3-9848-845DD118A4B5}" type="presOf" srcId="{AAF88DC4-705D-45CF-9752-98D1B5FB7B64}" destId="{BEAA1013-B684-4026-99EA-40350F7F2734}" srcOrd="0" destOrd="0" presId="urn:microsoft.com/office/officeart/2018/2/layout/IconVerticalSolidList"/>
    <dgm:cxn modelId="{7FD746FD-4B5D-442F-A0E5-44BB8D91E202}" srcId="{F61D9711-B8F6-49B0-B5BF-26A7042AAA28}" destId="{AAF88DC4-705D-45CF-9752-98D1B5FB7B64}" srcOrd="0" destOrd="0" parTransId="{C488B93D-6960-4CB8-9CEF-EB76EE3B4534}" sibTransId="{BDE2DFEE-F8A5-4BA0-98D1-E6C6FC453D21}"/>
    <dgm:cxn modelId="{C502AD9B-005A-4A98-A6F4-F553E2D756D3}" type="presParOf" srcId="{ED84F014-9FAA-414F-ABBB-4D38B0F55320}" destId="{E5A642C4-05F2-486C-AD98-F4A4BD074057}" srcOrd="0" destOrd="0" presId="urn:microsoft.com/office/officeart/2018/2/layout/IconVerticalSolidList"/>
    <dgm:cxn modelId="{4271D1EC-7466-4A41-ADD9-37687CAD959D}" type="presParOf" srcId="{E5A642C4-05F2-486C-AD98-F4A4BD074057}" destId="{9DD80C14-6FC7-4A77-B83C-8B4657B2FC72}" srcOrd="0" destOrd="0" presId="urn:microsoft.com/office/officeart/2018/2/layout/IconVerticalSolidList"/>
    <dgm:cxn modelId="{9E3F7553-FEC0-4FFF-B29C-D9CAD05C4DDA}" type="presParOf" srcId="{E5A642C4-05F2-486C-AD98-F4A4BD074057}" destId="{BD9981A8-0583-4324-BF3A-63ADA7BA7AFB}" srcOrd="1" destOrd="0" presId="urn:microsoft.com/office/officeart/2018/2/layout/IconVerticalSolidList"/>
    <dgm:cxn modelId="{2FFE710A-6002-491A-A335-5D8C16826CD1}" type="presParOf" srcId="{E5A642C4-05F2-486C-AD98-F4A4BD074057}" destId="{DDB6211F-172A-480A-9258-43904B770BB9}" srcOrd="2" destOrd="0" presId="urn:microsoft.com/office/officeart/2018/2/layout/IconVerticalSolidList"/>
    <dgm:cxn modelId="{AF12FD4D-5919-4ADB-9054-B1B3CE7335FC}" type="presParOf" srcId="{E5A642C4-05F2-486C-AD98-F4A4BD074057}" destId="{BEAA1013-B684-4026-99EA-40350F7F2734}" srcOrd="3" destOrd="0" presId="urn:microsoft.com/office/officeart/2018/2/layout/IconVerticalSolidList"/>
    <dgm:cxn modelId="{37251970-41EB-44C3-9878-BAC5B06586F9}" type="presParOf" srcId="{ED84F014-9FAA-414F-ABBB-4D38B0F55320}" destId="{3AEB6C85-7FCE-4237-8475-2DAA232CBD1A}" srcOrd="1" destOrd="0" presId="urn:microsoft.com/office/officeart/2018/2/layout/IconVerticalSolidList"/>
    <dgm:cxn modelId="{BF942897-9830-4134-AEB0-1C0D0F0E4B7D}" type="presParOf" srcId="{ED84F014-9FAA-414F-ABBB-4D38B0F55320}" destId="{D00EC710-9762-4166-86C7-6BAC44E14628}" srcOrd="2" destOrd="0" presId="urn:microsoft.com/office/officeart/2018/2/layout/IconVerticalSolidList"/>
    <dgm:cxn modelId="{EC738DBD-D2C7-4686-BAD4-AEC373CBAAAF}" type="presParOf" srcId="{D00EC710-9762-4166-86C7-6BAC44E14628}" destId="{39C107BD-BC9B-4A2C-908D-3085CEE82048}" srcOrd="0" destOrd="0" presId="urn:microsoft.com/office/officeart/2018/2/layout/IconVerticalSolidList"/>
    <dgm:cxn modelId="{7AE7A9B3-0F2C-4E02-B232-11C6356677BF}" type="presParOf" srcId="{D00EC710-9762-4166-86C7-6BAC44E14628}" destId="{C87F2B52-8A76-4F12-B59F-48A83C94D942}" srcOrd="1" destOrd="0" presId="urn:microsoft.com/office/officeart/2018/2/layout/IconVerticalSolidList"/>
    <dgm:cxn modelId="{A93973CA-2E23-4705-9269-4052AF93EEE2}" type="presParOf" srcId="{D00EC710-9762-4166-86C7-6BAC44E14628}" destId="{746BA6C9-6DC3-4A37-9F1C-C95AB12135ED}" srcOrd="2" destOrd="0" presId="urn:microsoft.com/office/officeart/2018/2/layout/IconVerticalSolidList"/>
    <dgm:cxn modelId="{9E72D4A2-49F7-4505-A583-7781E84D46EE}" type="presParOf" srcId="{D00EC710-9762-4166-86C7-6BAC44E14628}" destId="{76B5FB89-4759-4AB1-97FE-68569E3E0172}" srcOrd="3" destOrd="0" presId="urn:microsoft.com/office/officeart/2018/2/layout/IconVerticalSolidList"/>
    <dgm:cxn modelId="{AE2B3E39-FD2E-49BF-AF5A-EAE7E97CCE9F}" type="presParOf" srcId="{ED84F014-9FAA-414F-ABBB-4D38B0F55320}" destId="{580084D2-E944-42C7-804D-222D91DF64DD}" srcOrd="3" destOrd="0" presId="urn:microsoft.com/office/officeart/2018/2/layout/IconVerticalSolidList"/>
    <dgm:cxn modelId="{909438BD-0A51-41DB-A12D-06AE62EC44BB}" type="presParOf" srcId="{ED84F014-9FAA-414F-ABBB-4D38B0F55320}" destId="{F2AFBE4F-EB68-4251-842C-6F65DB310F87}" srcOrd="4" destOrd="0" presId="urn:microsoft.com/office/officeart/2018/2/layout/IconVerticalSolidList"/>
    <dgm:cxn modelId="{177BECAF-8E1D-488A-B7E9-44084B9C97BA}" type="presParOf" srcId="{F2AFBE4F-EB68-4251-842C-6F65DB310F87}" destId="{CE2FA4EF-E3B7-4378-BB38-62D3A0471746}" srcOrd="0" destOrd="0" presId="urn:microsoft.com/office/officeart/2018/2/layout/IconVerticalSolidList"/>
    <dgm:cxn modelId="{B252B066-5344-4702-B98B-F18CE8A0E75D}" type="presParOf" srcId="{F2AFBE4F-EB68-4251-842C-6F65DB310F87}" destId="{EADF81DE-75EB-4025-9ACE-390A19FF9EFD}" srcOrd="1" destOrd="0" presId="urn:microsoft.com/office/officeart/2018/2/layout/IconVerticalSolidList"/>
    <dgm:cxn modelId="{70F434D0-44D1-4910-B15A-63A69504AB1E}" type="presParOf" srcId="{F2AFBE4F-EB68-4251-842C-6F65DB310F87}" destId="{C5075663-CCD3-49E8-B0A3-A3F880542F67}" srcOrd="2" destOrd="0" presId="urn:microsoft.com/office/officeart/2018/2/layout/IconVerticalSolidList"/>
    <dgm:cxn modelId="{38A72E18-5877-431F-BA59-87767938918F}" type="presParOf" srcId="{F2AFBE4F-EB68-4251-842C-6F65DB310F87}" destId="{71FB7489-47D4-4977-BDA4-64DCAE1D1E03}" srcOrd="3" destOrd="0" presId="urn:microsoft.com/office/officeart/2018/2/layout/IconVerticalSolidList"/>
    <dgm:cxn modelId="{E39C7549-F51B-48C0-BEBE-D7B79C134DFD}" type="presParOf" srcId="{ED84F014-9FAA-414F-ABBB-4D38B0F55320}" destId="{E68ECADD-3607-4B53-82BC-F3886447DD7B}" srcOrd="5" destOrd="0" presId="urn:microsoft.com/office/officeart/2018/2/layout/IconVerticalSolidList"/>
    <dgm:cxn modelId="{EF1C9599-B20D-4FD5-A801-A9EF34AC5702}" type="presParOf" srcId="{ED84F014-9FAA-414F-ABBB-4D38B0F55320}" destId="{F0C4872E-2028-4F02-932F-1C80361C4D4C}" srcOrd="6" destOrd="0" presId="urn:microsoft.com/office/officeart/2018/2/layout/IconVerticalSolidList"/>
    <dgm:cxn modelId="{08D58388-8141-457B-8B73-1DDD92F53A2B}" type="presParOf" srcId="{F0C4872E-2028-4F02-932F-1C80361C4D4C}" destId="{0955F1D1-C41A-484C-A831-F8D888A67AD2}" srcOrd="0" destOrd="0" presId="urn:microsoft.com/office/officeart/2018/2/layout/IconVerticalSolidList"/>
    <dgm:cxn modelId="{2327108A-74D6-4957-A726-B2867DBD0254}" type="presParOf" srcId="{F0C4872E-2028-4F02-932F-1C80361C4D4C}" destId="{965117D4-B283-4344-A52C-8FC38D06D8D2}" srcOrd="1" destOrd="0" presId="urn:microsoft.com/office/officeart/2018/2/layout/IconVerticalSolidList"/>
    <dgm:cxn modelId="{4DB4B370-7929-42B6-931A-FBA366A64F3A}" type="presParOf" srcId="{F0C4872E-2028-4F02-932F-1C80361C4D4C}" destId="{33DA4614-60EF-4F7B-87FB-AF8E7D2C80F5}" srcOrd="2" destOrd="0" presId="urn:microsoft.com/office/officeart/2018/2/layout/IconVerticalSolidList"/>
    <dgm:cxn modelId="{40694420-E290-4C8C-9D11-9D3500491995}" type="presParOf" srcId="{F0C4872E-2028-4F02-932F-1C80361C4D4C}" destId="{A7B13F75-9EB6-4375-BBEC-80AA3CE0FA2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301D26-7F06-479E-81CC-5A93DAD92ED3}">
      <dsp:nvSpPr>
        <dsp:cNvPr id="0" name=""/>
        <dsp:cNvSpPr/>
      </dsp:nvSpPr>
      <dsp:spPr>
        <a:xfrm>
          <a:off x="0" y="28324"/>
          <a:ext cx="7293610" cy="144017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6D5240-6CBB-4969-873A-63B3D745D68B}">
      <dsp:nvSpPr>
        <dsp:cNvPr id="0" name=""/>
        <dsp:cNvSpPr/>
      </dsp:nvSpPr>
      <dsp:spPr>
        <a:xfrm>
          <a:off x="435651" y="324653"/>
          <a:ext cx="792093" cy="79209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88BB0E-B4F9-431D-947B-73EE6D230B82}">
      <dsp:nvSpPr>
        <dsp:cNvPr id="0" name=""/>
        <dsp:cNvSpPr/>
      </dsp:nvSpPr>
      <dsp:spPr>
        <a:xfrm>
          <a:off x="1663397" y="615"/>
          <a:ext cx="5630212" cy="1440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18" tIns="152418" rIns="152418" bIns="152418" numCol="1" spcCol="1270" anchor="ctr" anchorCtr="0">
          <a:noAutofit/>
        </a:bodyPr>
        <a:lstStyle/>
        <a:p>
          <a:pPr marL="0" lvl="0" indent="0" algn="l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Case study</a:t>
          </a:r>
        </a:p>
      </dsp:txBody>
      <dsp:txXfrm>
        <a:off x="1663397" y="615"/>
        <a:ext cx="5630212" cy="1440170"/>
      </dsp:txXfrm>
    </dsp:sp>
    <dsp:sp modelId="{AADB3CFA-73BE-4C2E-AC63-091199110716}">
      <dsp:nvSpPr>
        <dsp:cNvPr id="0" name=""/>
        <dsp:cNvSpPr/>
      </dsp:nvSpPr>
      <dsp:spPr>
        <a:xfrm>
          <a:off x="0" y="1800829"/>
          <a:ext cx="7293610" cy="1440170"/>
        </a:xfrm>
        <a:prstGeom prst="roundRect">
          <a:avLst>
            <a:gd name="adj" fmla="val 10000"/>
          </a:avLst>
        </a:prstGeom>
        <a:solidFill>
          <a:schemeClr val="accent5">
            <a:hueOff val="393725"/>
            <a:satOff val="21144"/>
            <a:lumOff val="-764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44AC2D-6B43-462E-8122-DEFFE407E9E6}">
      <dsp:nvSpPr>
        <dsp:cNvPr id="0" name=""/>
        <dsp:cNvSpPr/>
      </dsp:nvSpPr>
      <dsp:spPr>
        <a:xfrm>
          <a:off x="435651" y="2124867"/>
          <a:ext cx="792093" cy="79209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6D3FB4-2A0D-4C4F-AC71-9DB8C7151AA6}">
      <dsp:nvSpPr>
        <dsp:cNvPr id="0" name=""/>
        <dsp:cNvSpPr/>
      </dsp:nvSpPr>
      <dsp:spPr>
        <a:xfrm>
          <a:off x="1663397" y="1800829"/>
          <a:ext cx="5630212" cy="1440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18" tIns="152418" rIns="152418" bIns="152418" numCol="1" spcCol="1270" anchor="ctr" anchorCtr="0">
          <a:noAutofit/>
        </a:bodyPr>
        <a:lstStyle/>
        <a:p>
          <a:pPr marL="0" lvl="0" indent="0" algn="l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Phenomenology</a:t>
          </a:r>
        </a:p>
      </dsp:txBody>
      <dsp:txXfrm>
        <a:off x="1663397" y="1800829"/>
        <a:ext cx="5630212" cy="1440170"/>
      </dsp:txXfrm>
    </dsp:sp>
    <dsp:sp modelId="{304BB2DE-5013-4845-9187-358B3CB87D88}">
      <dsp:nvSpPr>
        <dsp:cNvPr id="0" name=""/>
        <dsp:cNvSpPr/>
      </dsp:nvSpPr>
      <dsp:spPr>
        <a:xfrm>
          <a:off x="0" y="3564318"/>
          <a:ext cx="7293610" cy="1440170"/>
        </a:xfrm>
        <a:prstGeom prst="roundRect">
          <a:avLst>
            <a:gd name="adj" fmla="val 10000"/>
          </a:avLst>
        </a:prstGeom>
        <a:solidFill>
          <a:schemeClr val="accent5">
            <a:hueOff val="787450"/>
            <a:satOff val="42288"/>
            <a:lumOff val="-1529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61A372-FF78-4740-A19E-C5EC4F721631}">
      <dsp:nvSpPr>
        <dsp:cNvPr id="0" name=""/>
        <dsp:cNvSpPr/>
      </dsp:nvSpPr>
      <dsp:spPr>
        <a:xfrm>
          <a:off x="435651" y="3925081"/>
          <a:ext cx="792093" cy="79209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8D53BF-19E8-4C6F-A1A5-B3AA1478CE32}">
      <dsp:nvSpPr>
        <dsp:cNvPr id="0" name=""/>
        <dsp:cNvSpPr/>
      </dsp:nvSpPr>
      <dsp:spPr>
        <a:xfrm>
          <a:off x="1663397" y="3601042"/>
          <a:ext cx="5630212" cy="1440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18" tIns="152418" rIns="152418" bIns="152418" numCol="1" spcCol="1270" anchor="ctr" anchorCtr="0">
          <a:noAutofit/>
        </a:bodyPr>
        <a:lstStyle/>
        <a:p>
          <a:pPr marL="0" lvl="0" indent="0" algn="l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Generic</a:t>
          </a:r>
        </a:p>
      </dsp:txBody>
      <dsp:txXfrm>
        <a:off x="1663397" y="3601042"/>
        <a:ext cx="5630212" cy="14401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879349-1D14-4577-88C8-4BDED881BD3B}">
      <dsp:nvSpPr>
        <dsp:cNvPr id="0" name=""/>
        <dsp:cNvSpPr/>
      </dsp:nvSpPr>
      <dsp:spPr>
        <a:xfrm>
          <a:off x="0" y="819297"/>
          <a:ext cx="7293610" cy="151254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2D34C3-8A0B-4506-9F56-5B4E1E602F6D}">
      <dsp:nvSpPr>
        <dsp:cNvPr id="0" name=""/>
        <dsp:cNvSpPr/>
      </dsp:nvSpPr>
      <dsp:spPr>
        <a:xfrm>
          <a:off x="457545" y="1159620"/>
          <a:ext cx="831901" cy="83190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F58ED4-7A77-4508-8607-C0EB779E4FF4}">
      <dsp:nvSpPr>
        <dsp:cNvPr id="0" name=""/>
        <dsp:cNvSpPr/>
      </dsp:nvSpPr>
      <dsp:spPr>
        <a:xfrm>
          <a:off x="1746993" y="819297"/>
          <a:ext cx="5546616" cy="1512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78" tIns="160078" rIns="160078" bIns="160078" numCol="1" spcCol="1270" anchor="ctr" anchorCtr="0">
          <a:noAutofit/>
        </a:bodyPr>
        <a:lstStyle/>
        <a:p>
          <a:pPr marL="0" lvl="0" indent="0" algn="l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Grounded Theory</a:t>
          </a:r>
        </a:p>
      </dsp:txBody>
      <dsp:txXfrm>
        <a:off x="1746993" y="819297"/>
        <a:ext cx="5546616" cy="1512548"/>
      </dsp:txXfrm>
    </dsp:sp>
    <dsp:sp modelId="{4D9F2A84-19E1-46D2-BB68-DC3DE83FEF9E}">
      <dsp:nvSpPr>
        <dsp:cNvPr id="0" name=""/>
        <dsp:cNvSpPr/>
      </dsp:nvSpPr>
      <dsp:spPr>
        <a:xfrm>
          <a:off x="0" y="2709983"/>
          <a:ext cx="7293610" cy="151254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A892FD-7CCB-4595-A973-0DA0A879363F}">
      <dsp:nvSpPr>
        <dsp:cNvPr id="0" name=""/>
        <dsp:cNvSpPr/>
      </dsp:nvSpPr>
      <dsp:spPr>
        <a:xfrm>
          <a:off x="457545" y="3050306"/>
          <a:ext cx="831901" cy="83190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322B49-3B41-4E77-875F-75937928B4F9}">
      <dsp:nvSpPr>
        <dsp:cNvPr id="0" name=""/>
        <dsp:cNvSpPr/>
      </dsp:nvSpPr>
      <dsp:spPr>
        <a:xfrm>
          <a:off x="1746993" y="2709983"/>
          <a:ext cx="5546616" cy="1512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78" tIns="160078" rIns="160078" bIns="160078" numCol="1" spcCol="1270" anchor="ctr" anchorCtr="0">
          <a:noAutofit/>
        </a:bodyPr>
        <a:lstStyle/>
        <a:p>
          <a:pPr marL="0" lvl="0" indent="0" algn="l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Ethnography </a:t>
          </a:r>
        </a:p>
      </dsp:txBody>
      <dsp:txXfrm>
        <a:off x="1746993" y="2709983"/>
        <a:ext cx="5546616" cy="15125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D80C14-6FC7-4A77-B83C-8B4657B2FC72}">
      <dsp:nvSpPr>
        <dsp:cNvPr id="0" name=""/>
        <dsp:cNvSpPr/>
      </dsp:nvSpPr>
      <dsp:spPr>
        <a:xfrm>
          <a:off x="0" y="2092"/>
          <a:ext cx="7293610" cy="106055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9981A8-0583-4324-BF3A-63ADA7BA7AFB}">
      <dsp:nvSpPr>
        <dsp:cNvPr id="0" name=""/>
        <dsp:cNvSpPr/>
      </dsp:nvSpPr>
      <dsp:spPr>
        <a:xfrm>
          <a:off x="320818" y="240717"/>
          <a:ext cx="583306" cy="5833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AA1013-B684-4026-99EA-40350F7F2734}">
      <dsp:nvSpPr>
        <dsp:cNvPr id="0" name=""/>
        <dsp:cNvSpPr/>
      </dsp:nvSpPr>
      <dsp:spPr>
        <a:xfrm>
          <a:off x="1224942" y="2092"/>
          <a:ext cx="6068667" cy="1060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242" tIns="112242" rIns="112242" bIns="11224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Statistics Solutions is a full-service dissertation consulting company providing graduate students timely, editorial support for their dissertations and scholarly projects</a:t>
          </a:r>
        </a:p>
      </dsp:txBody>
      <dsp:txXfrm>
        <a:off x="1224942" y="2092"/>
        <a:ext cx="6068667" cy="1060556"/>
      </dsp:txXfrm>
    </dsp:sp>
    <dsp:sp modelId="{39C107BD-BC9B-4A2C-908D-3085CEE82048}">
      <dsp:nvSpPr>
        <dsp:cNvPr id="0" name=""/>
        <dsp:cNvSpPr/>
      </dsp:nvSpPr>
      <dsp:spPr>
        <a:xfrm>
          <a:off x="0" y="1327788"/>
          <a:ext cx="7293610" cy="106055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7F2B52-8A76-4F12-B59F-48A83C94D942}">
      <dsp:nvSpPr>
        <dsp:cNvPr id="0" name=""/>
        <dsp:cNvSpPr/>
      </dsp:nvSpPr>
      <dsp:spPr>
        <a:xfrm>
          <a:off x="320818" y="1566413"/>
          <a:ext cx="583306" cy="5833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B5FB89-4759-4AB1-97FE-68569E3E0172}">
      <dsp:nvSpPr>
        <dsp:cNvPr id="0" name=""/>
        <dsp:cNvSpPr/>
      </dsp:nvSpPr>
      <dsp:spPr>
        <a:xfrm>
          <a:off x="1224942" y="1327788"/>
          <a:ext cx="6068667" cy="1060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242" tIns="112242" rIns="112242" bIns="11224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For information about our services, receive a complementary 30-min consultation available Mon-Fri 9-5 ET </a:t>
          </a:r>
        </a:p>
      </dsp:txBody>
      <dsp:txXfrm>
        <a:off x="1224942" y="1327788"/>
        <a:ext cx="6068667" cy="1060556"/>
      </dsp:txXfrm>
    </dsp:sp>
    <dsp:sp modelId="{CE2FA4EF-E3B7-4378-BB38-62D3A0471746}">
      <dsp:nvSpPr>
        <dsp:cNvPr id="0" name=""/>
        <dsp:cNvSpPr/>
      </dsp:nvSpPr>
      <dsp:spPr>
        <a:xfrm>
          <a:off x="0" y="2653484"/>
          <a:ext cx="7293610" cy="106055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DF81DE-75EB-4025-9ACE-390A19FF9EFD}">
      <dsp:nvSpPr>
        <dsp:cNvPr id="0" name=""/>
        <dsp:cNvSpPr/>
      </dsp:nvSpPr>
      <dsp:spPr>
        <a:xfrm>
          <a:off x="320818" y="2892109"/>
          <a:ext cx="583306" cy="58330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FB7489-47D4-4977-BDA4-64DCAE1D1E03}">
      <dsp:nvSpPr>
        <dsp:cNvPr id="0" name=""/>
        <dsp:cNvSpPr/>
      </dsp:nvSpPr>
      <dsp:spPr>
        <a:xfrm>
          <a:off x="1224942" y="2653484"/>
          <a:ext cx="6068667" cy="1060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242" tIns="112242" rIns="112242" bIns="11224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bg1"/>
              </a:solidFill>
            </a:rPr>
            <a:t>Contact Jeanine Glase at </a:t>
          </a:r>
          <a:r>
            <a:rPr lang="en-US" sz="1900" kern="1200" dirty="0" err="1">
              <a:solidFill>
                <a:schemeClr val="bg1"/>
              </a:solidFill>
              <a:hlinkClick xmlns:r="http://schemas.openxmlformats.org/officeDocument/2006/relationships"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info@StatisticsSolutions.com</a:t>
          </a:r>
          <a:r>
            <a:rPr lang="en-US" sz="1900" kern="1200" dirty="0">
              <a:solidFill>
                <a:schemeClr val="bg1"/>
              </a:solidFill>
            </a:rPr>
            <a:t> </a:t>
          </a:r>
        </a:p>
      </dsp:txBody>
      <dsp:txXfrm>
        <a:off x="1224942" y="2653484"/>
        <a:ext cx="6068667" cy="1060556"/>
      </dsp:txXfrm>
    </dsp:sp>
    <dsp:sp modelId="{0955F1D1-C41A-484C-A831-F8D888A67AD2}">
      <dsp:nvSpPr>
        <dsp:cNvPr id="0" name=""/>
        <dsp:cNvSpPr/>
      </dsp:nvSpPr>
      <dsp:spPr>
        <a:xfrm>
          <a:off x="0" y="3979179"/>
          <a:ext cx="7293610" cy="106055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5117D4-B283-4344-A52C-8FC38D06D8D2}">
      <dsp:nvSpPr>
        <dsp:cNvPr id="0" name=""/>
        <dsp:cNvSpPr/>
      </dsp:nvSpPr>
      <dsp:spPr>
        <a:xfrm>
          <a:off x="320818" y="4217805"/>
          <a:ext cx="583306" cy="583306"/>
        </a:xfrm>
        <a:prstGeom prst="rect">
          <a:avLst/>
        </a:prstGeom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a:blipFill>
        <a:ln w="1079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B13F75-9EB6-4375-BBEC-80AA3CE0FA22}">
      <dsp:nvSpPr>
        <dsp:cNvPr id="0" name=""/>
        <dsp:cNvSpPr/>
      </dsp:nvSpPr>
      <dsp:spPr>
        <a:xfrm>
          <a:off x="1224942" y="3979179"/>
          <a:ext cx="6068667" cy="1060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242" tIns="112242" rIns="112242" bIns="112242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Phone: 877-437-8622</a:t>
          </a:r>
        </a:p>
      </dsp:txBody>
      <dsp:txXfrm>
        <a:off x="1224942" y="3979179"/>
        <a:ext cx="6068667" cy="1060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C59C53-9EC6-4022-BF3E-3423B3D5AB74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1A4C23-CB07-4998-8782-DE9CD708B9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245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912-10D1-4AB2-990B-64481E8C047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0F96-5BA8-42DC-92EC-CCDC46008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79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912-10D1-4AB2-990B-64481E8C047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0F96-5BA8-42DC-92EC-CCDC46008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42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912-10D1-4AB2-990B-64481E8C047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0F96-5BA8-42DC-92EC-CCDC46008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99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912-10D1-4AB2-990B-64481E8C047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0F96-5BA8-42DC-92EC-CCDC46008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809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912-10D1-4AB2-990B-64481E8C047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0F96-5BA8-42DC-92EC-CCDC46008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08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912-10D1-4AB2-990B-64481E8C047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0F96-5BA8-42DC-92EC-CCDC46008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03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912-10D1-4AB2-990B-64481E8C047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0F96-5BA8-42DC-92EC-CCDC46008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608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912-10D1-4AB2-990B-64481E8C047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0F96-5BA8-42DC-92EC-CCDC46008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19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912-10D1-4AB2-990B-64481E8C047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0F96-5BA8-42DC-92EC-CCDC46008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132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912-10D1-4AB2-990B-64481E8C047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0F96-5BA8-42DC-92EC-CCDC46008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299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D7912-10D1-4AB2-990B-64481E8C047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30F96-5BA8-42DC-92EC-CCDC46008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79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6D7912-10D1-4AB2-990B-64481E8C0478}" type="datetimeFigureOut">
              <a:rPr lang="en-US" smtClean="0"/>
              <a:t>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CBB30F96-5BA8-42DC-92EC-CCDC460085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168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5D282-AD45-47B4-906F-DC2A1846F3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Common Qualitative Research Designs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E3D48-E818-4AD3-8918-3FD930D56D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670245"/>
            <a:ext cx="7345367" cy="1281375"/>
          </a:xfrm>
        </p:spPr>
        <p:txBody>
          <a:bodyPr>
            <a:normAutofit fontScale="55000" lnSpcReduction="20000"/>
          </a:bodyPr>
          <a:lstStyle/>
          <a:p>
            <a:r>
              <a:rPr lang="en-US" sz="3600" dirty="0"/>
              <a:t>For more information, please email </a:t>
            </a:r>
            <a:r>
              <a:rPr lang="en-US" sz="3600" dirty="0" err="1"/>
              <a:t>info@statisticssolutions.com</a:t>
            </a:r>
            <a:endParaRPr lang="en-US" sz="3600" dirty="0"/>
          </a:p>
          <a:p>
            <a:r>
              <a:rPr lang="en-US" sz="3600" dirty="0"/>
              <a:t>To schedule a free consult, please use this link: https://</a:t>
            </a:r>
            <a:r>
              <a:rPr lang="en-US" sz="3600" dirty="0" err="1"/>
              <a:t>app.hubspot.com</a:t>
            </a:r>
            <a:r>
              <a:rPr lang="en-US" sz="3600" dirty="0"/>
              <a:t>/meetings/jeanine/dissertation-consultation </a:t>
            </a:r>
          </a:p>
          <a:p>
            <a:endParaRPr lang="en-US" sz="3600" dirty="0"/>
          </a:p>
        </p:txBody>
      </p:sp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4B1534A2-029E-4540-B312-552F67E740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4802" y="2652311"/>
            <a:ext cx="2787198" cy="155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2846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A0A13-5359-4ED1-9504-74AB7323D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Generic Qualitative Design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B8C4E-0D38-4062-B307-D2F3AAFCA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0283" y="864108"/>
            <a:ext cx="7315200" cy="5120640"/>
          </a:xfrm>
        </p:spPr>
        <p:txBody>
          <a:bodyPr>
            <a:normAutofit/>
          </a:bodyPr>
          <a:lstStyle/>
          <a:p>
            <a:r>
              <a:rPr lang="en-US" sz="2800" dirty="0"/>
              <a:t>Question: How do employees feel about their supervisors’ leadership? </a:t>
            </a:r>
          </a:p>
          <a:p>
            <a:endParaRPr lang="en-US" sz="2800" dirty="0"/>
          </a:p>
          <a:p>
            <a:r>
              <a:rPr lang="en-US" sz="2800" dirty="0"/>
              <a:t>Data collection methods: interviews, surveys (oral, written), questionnaires</a:t>
            </a:r>
          </a:p>
          <a:p>
            <a:endParaRPr lang="en-US" sz="2800" dirty="0"/>
          </a:p>
          <a:p>
            <a:r>
              <a:rPr lang="en-US" sz="2800" dirty="0"/>
              <a:t>Data analysis: thematic analysis, cyclical coding, inductive analysis, theoretical analysis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CC2710-136E-47B6-B1B8-7E279B3C9D6C}"/>
              </a:ext>
            </a:extLst>
          </p:cNvPr>
          <p:cNvSpPr txBox="1"/>
          <p:nvPr/>
        </p:nvSpPr>
        <p:spPr>
          <a:xfrm>
            <a:off x="1383032" y="6273232"/>
            <a:ext cx="62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Need help with your dissertation? Call 727-442-4290</a:t>
            </a:r>
          </a:p>
        </p:txBody>
      </p:sp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5165AED3-DE18-4BA1-8587-4BAA03A99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136" y="6204857"/>
            <a:ext cx="908054" cy="50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496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A0A13-5359-4ED1-9504-74AB7323D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Grounded 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B8C4E-0D38-4062-B307-D2F3AAFCA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0283" y="864108"/>
            <a:ext cx="7315200" cy="512064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What is it good for?</a:t>
            </a:r>
          </a:p>
          <a:p>
            <a:pPr lvl="1"/>
            <a:r>
              <a:rPr lang="en-US" sz="2600" dirty="0"/>
              <a:t>Generating theory from collective perspectives of a vast number of participants</a:t>
            </a:r>
          </a:p>
          <a:p>
            <a:pPr lvl="1"/>
            <a:r>
              <a:rPr lang="en-US" sz="2600" dirty="0"/>
              <a:t>When little is known about a topic</a:t>
            </a:r>
          </a:p>
          <a:p>
            <a:pPr lvl="1"/>
            <a:r>
              <a:rPr lang="en-US" sz="2600" dirty="0"/>
              <a:t>Not for novice researchers</a:t>
            </a:r>
          </a:p>
          <a:p>
            <a:r>
              <a:rPr lang="en-US" sz="2800" dirty="0"/>
              <a:t>How is it done?</a:t>
            </a:r>
          </a:p>
          <a:p>
            <a:pPr lvl="1"/>
            <a:r>
              <a:rPr lang="en-US" sz="2600" dirty="0"/>
              <a:t>Interviews, fieldwork, text/document, memoing, theoretical saturation</a:t>
            </a:r>
          </a:p>
          <a:p>
            <a:r>
              <a:rPr lang="en-US" sz="2800" dirty="0"/>
              <a:t>What does it do?</a:t>
            </a:r>
          </a:p>
          <a:p>
            <a:pPr lvl="1"/>
            <a:r>
              <a:rPr lang="en-US" sz="2600" dirty="0"/>
              <a:t>Derives theory grounded in data (based in)</a:t>
            </a:r>
          </a:p>
          <a:p>
            <a:pPr lvl="1"/>
            <a:r>
              <a:rPr lang="en-US" sz="2600" dirty="0"/>
              <a:t>Produces a broad explanation of a process, action, or interaction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CC2710-136E-47B6-B1B8-7E279B3C9D6C}"/>
              </a:ext>
            </a:extLst>
          </p:cNvPr>
          <p:cNvSpPr txBox="1"/>
          <p:nvPr/>
        </p:nvSpPr>
        <p:spPr>
          <a:xfrm>
            <a:off x="1383032" y="6273232"/>
            <a:ext cx="62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Need help with your dissertation? Call 727-442-4290</a:t>
            </a:r>
          </a:p>
        </p:txBody>
      </p:sp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5165AED3-DE18-4BA1-8587-4BAA03A99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136" y="6204857"/>
            <a:ext cx="908054" cy="50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048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A0A13-5359-4ED1-9504-74AB7323D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Grounded Theory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B8C4E-0D38-4062-B307-D2F3AAFCA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0283" y="864108"/>
            <a:ext cx="7315200" cy="5120640"/>
          </a:xfrm>
        </p:spPr>
        <p:txBody>
          <a:bodyPr>
            <a:normAutofit/>
          </a:bodyPr>
          <a:lstStyle/>
          <a:p>
            <a:r>
              <a:rPr lang="en-US" sz="2800" dirty="0"/>
              <a:t>Question: data and inquiry -&gt; question; typically does not begin with RQ</a:t>
            </a:r>
          </a:p>
          <a:p>
            <a:endParaRPr lang="en-US" sz="2800" dirty="0"/>
          </a:p>
          <a:p>
            <a:r>
              <a:rPr lang="en-US" sz="2800" dirty="0"/>
              <a:t>Data collection methods: interviews, fieldwork</a:t>
            </a:r>
          </a:p>
          <a:p>
            <a:endParaRPr lang="en-US" sz="2800" dirty="0"/>
          </a:p>
          <a:p>
            <a:r>
              <a:rPr lang="en-US" sz="2800" dirty="0"/>
              <a:t>Data analysis: open and axial coding, memos, category construction</a:t>
            </a:r>
          </a:p>
          <a:p>
            <a:endParaRPr lang="en-US" sz="2800" dirty="0"/>
          </a:p>
          <a:p>
            <a:r>
              <a:rPr lang="en-US" sz="2800" dirty="0"/>
              <a:t>Concurrent data collection and analysis </a:t>
            </a:r>
            <a:endParaRPr lang="en-US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CC2710-136E-47B6-B1B8-7E279B3C9D6C}"/>
              </a:ext>
            </a:extLst>
          </p:cNvPr>
          <p:cNvSpPr txBox="1"/>
          <p:nvPr/>
        </p:nvSpPr>
        <p:spPr>
          <a:xfrm>
            <a:off x="1383032" y="6273232"/>
            <a:ext cx="62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Need help with your dissertation? Call 727-442-4290</a:t>
            </a:r>
          </a:p>
        </p:txBody>
      </p:sp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5165AED3-DE18-4BA1-8587-4BAA03A99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136" y="6204857"/>
            <a:ext cx="908054" cy="50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782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A0A13-5359-4ED1-9504-74AB7323D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Ethnography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B8C4E-0D38-4062-B307-D2F3AAFCA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0283" y="864108"/>
            <a:ext cx="7315200" cy="5120640"/>
          </a:xfrm>
        </p:spPr>
        <p:txBody>
          <a:bodyPr>
            <a:normAutofit/>
          </a:bodyPr>
          <a:lstStyle/>
          <a:p>
            <a:r>
              <a:rPr lang="en-US" sz="2800" dirty="0"/>
              <a:t>What is it good for?</a:t>
            </a:r>
          </a:p>
          <a:p>
            <a:pPr lvl="1"/>
            <a:r>
              <a:rPr lang="en-US" sz="2600" dirty="0"/>
              <a:t>Understanding a problem in cultural/societal context</a:t>
            </a:r>
          </a:p>
          <a:p>
            <a:pPr lvl="1"/>
            <a:r>
              <a:rPr lang="en-US" sz="2600" dirty="0"/>
              <a:t>Holistic inquiry – networks of people, institutions, social groupings</a:t>
            </a:r>
          </a:p>
          <a:p>
            <a:r>
              <a:rPr lang="en-US" sz="2800" dirty="0"/>
              <a:t>How is it done?</a:t>
            </a:r>
          </a:p>
          <a:p>
            <a:pPr lvl="1"/>
            <a:r>
              <a:rPr lang="en-US" sz="2600" dirty="0"/>
              <a:t>Interviews, extended fieldwork and participant observation, conversations</a:t>
            </a:r>
          </a:p>
          <a:p>
            <a:r>
              <a:rPr lang="en-US" sz="2800" dirty="0"/>
              <a:t>What does it do?</a:t>
            </a:r>
          </a:p>
          <a:p>
            <a:pPr lvl="1"/>
            <a:r>
              <a:rPr lang="en-US" sz="2600" dirty="0"/>
              <a:t>Produces in-depth account (ethnography) of research problem from perspective of participants and in cultural context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CC2710-136E-47B6-B1B8-7E279B3C9D6C}"/>
              </a:ext>
            </a:extLst>
          </p:cNvPr>
          <p:cNvSpPr txBox="1"/>
          <p:nvPr/>
        </p:nvSpPr>
        <p:spPr>
          <a:xfrm>
            <a:off x="1383032" y="6273232"/>
            <a:ext cx="62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Need help with your dissertation? Call 727-442-4290</a:t>
            </a:r>
          </a:p>
        </p:txBody>
      </p:sp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5165AED3-DE18-4BA1-8587-4BAA03A99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136" y="6204857"/>
            <a:ext cx="908054" cy="50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1251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A0A13-5359-4ED1-9504-74AB7323D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Ethnography</a:t>
            </a:r>
            <a:br>
              <a:rPr lang="en-US" sz="4000" dirty="0"/>
            </a:br>
            <a:r>
              <a:rPr lang="en-US" sz="4000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B8C4E-0D38-4062-B307-D2F3AAFCA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0283" y="864108"/>
            <a:ext cx="7315200" cy="5120640"/>
          </a:xfrm>
        </p:spPr>
        <p:txBody>
          <a:bodyPr>
            <a:normAutofit fontScale="92500"/>
          </a:bodyPr>
          <a:lstStyle/>
          <a:p>
            <a:r>
              <a:rPr lang="en-US" sz="2800" dirty="0"/>
              <a:t>Question: how are small-scale farmers adapting and modifying their practices to climate change</a:t>
            </a:r>
          </a:p>
          <a:p>
            <a:endParaRPr lang="en-US" sz="2800" dirty="0"/>
          </a:p>
          <a:p>
            <a:r>
              <a:rPr lang="en-US" sz="2800" dirty="0"/>
              <a:t>Data collection methods: interviews, participant observation, extended fieldwork (months, years)</a:t>
            </a:r>
          </a:p>
          <a:p>
            <a:endParaRPr lang="en-US" sz="2800" dirty="0"/>
          </a:p>
          <a:p>
            <a:r>
              <a:rPr lang="en-US" sz="2800" dirty="0"/>
              <a:t>Data analysis: cyclical coding, thematic analysis, constant comparison</a:t>
            </a:r>
          </a:p>
          <a:p>
            <a:endParaRPr lang="en-US" sz="2800" dirty="0"/>
          </a:p>
          <a:p>
            <a:r>
              <a:rPr lang="en-US" sz="2800" dirty="0"/>
              <a:t>Situated in culture – beliefs, values, customs, material culture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CC2710-136E-47B6-B1B8-7E279B3C9D6C}"/>
              </a:ext>
            </a:extLst>
          </p:cNvPr>
          <p:cNvSpPr txBox="1"/>
          <p:nvPr/>
        </p:nvSpPr>
        <p:spPr>
          <a:xfrm>
            <a:off x="1383032" y="6273232"/>
            <a:ext cx="62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Need help with your dissertation? Call 727-442-4290</a:t>
            </a:r>
          </a:p>
        </p:txBody>
      </p:sp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5165AED3-DE18-4BA1-8587-4BAA03A99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136" y="6204857"/>
            <a:ext cx="908054" cy="50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111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C6D90-6AD1-49B8-BDAD-552EDE931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Types of Qualitative Data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555A11-7166-495E-B5A7-B558DD9A9E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5552734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Thematic Analysis (see Braun and Clarke)</a:t>
            </a:r>
          </a:p>
          <a:p>
            <a:pPr lvl="1"/>
            <a:r>
              <a:rPr lang="en-US" sz="2400" dirty="0"/>
              <a:t>Read/review transcripts for sense of whole</a:t>
            </a:r>
          </a:p>
          <a:p>
            <a:pPr lvl="1"/>
            <a:r>
              <a:rPr lang="en-US" sz="2400" dirty="0"/>
              <a:t>Code all transcripts</a:t>
            </a:r>
          </a:p>
          <a:p>
            <a:pPr lvl="1"/>
            <a:r>
              <a:rPr lang="en-US" sz="2400" dirty="0"/>
              <a:t>Search for themes</a:t>
            </a:r>
          </a:p>
          <a:p>
            <a:pPr lvl="1"/>
            <a:r>
              <a:rPr lang="en-US" sz="2400" dirty="0"/>
              <a:t>Ensure themes are supported by codes</a:t>
            </a:r>
          </a:p>
          <a:p>
            <a:pPr lvl="1"/>
            <a:r>
              <a:rPr lang="en-US" sz="2400" dirty="0"/>
              <a:t>Define and title themes</a:t>
            </a:r>
          </a:p>
          <a:p>
            <a:pPr lvl="1"/>
            <a:r>
              <a:rPr lang="en-US" sz="2400" dirty="0"/>
              <a:t>Present findings</a:t>
            </a:r>
          </a:p>
          <a:p>
            <a:r>
              <a:rPr lang="en-US" sz="2800" dirty="0"/>
              <a:t>Cyclical Coding (see Saldana)</a:t>
            </a:r>
          </a:p>
          <a:p>
            <a:pPr lvl="1"/>
            <a:r>
              <a:rPr lang="en-US" sz="2400" dirty="0"/>
              <a:t>First cycle – could be word, sentence, page of text</a:t>
            </a:r>
          </a:p>
          <a:p>
            <a:pPr lvl="1"/>
            <a:r>
              <a:rPr lang="en-US" sz="2400" dirty="0"/>
              <a:t>Second cycle – can be same segments as first, longer passages, or changes to codes from first cycle</a:t>
            </a:r>
          </a:p>
          <a:p>
            <a:pPr lvl="1"/>
            <a:r>
              <a:rPr lang="en-US" sz="2400" dirty="0"/>
              <a:t>Types of codes – descriptive, in vivo, simultaneous (pattern)</a:t>
            </a:r>
          </a:p>
          <a:p>
            <a:pPr lvl="1"/>
            <a:r>
              <a:rPr lang="en-US" sz="2400" dirty="0"/>
              <a:t>Categorize codes (and, perhaps, recode and recategorize)</a:t>
            </a:r>
          </a:p>
          <a:p>
            <a:endParaRPr lang="en-US" dirty="0"/>
          </a:p>
        </p:txBody>
      </p:sp>
      <p:grpSp>
        <p:nvGrpSpPr>
          <p:cNvPr id="13" name="Graphic 6" descr="Workflow">
            <a:extLst>
              <a:ext uri="{FF2B5EF4-FFF2-40B4-BE49-F238E27FC236}">
                <a16:creationId xmlns:a16="http://schemas.microsoft.com/office/drawing/2014/main" id="{C61C9F03-A3FF-4D4E-AD10-D1B5F92C9430}"/>
              </a:ext>
            </a:extLst>
          </p:cNvPr>
          <p:cNvGrpSpPr/>
          <p:nvPr/>
        </p:nvGrpSpPr>
        <p:grpSpPr>
          <a:xfrm>
            <a:off x="1154832" y="4372732"/>
            <a:ext cx="914400" cy="914400"/>
            <a:chOff x="9789300" y="2014194"/>
            <a:chExt cx="914400" cy="914400"/>
          </a:xfrm>
          <a:solidFill>
            <a:schemeClr val="bg1"/>
          </a:solidFill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1CCDD8F-B560-4E39-9186-3EB597FEA326}"/>
                </a:ext>
              </a:extLst>
            </p:cNvPr>
            <p:cNvSpPr/>
            <p:nvPr/>
          </p:nvSpPr>
          <p:spPr>
            <a:xfrm>
              <a:off x="9932079" y="2614840"/>
              <a:ext cx="190499" cy="190500"/>
            </a:xfrm>
            <a:custGeom>
              <a:avLst/>
              <a:gdLst>
                <a:gd name="connsiteX0" fmla="*/ 190500 w 190499"/>
                <a:gd name="connsiteY0" fmla="*/ 95250 h 190500"/>
                <a:gd name="connsiteX1" fmla="*/ 95250 w 190499"/>
                <a:gd name="connsiteY1" fmla="*/ 190500 h 190500"/>
                <a:gd name="connsiteX2" fmla="*/ 0 w 190499"/>
                <a:gd name="connsiteY2" fmla="*/ 95250 h 190500"/>
                <a:gd name="connsiteX3" fmla="*/ 95250 w 190499"/>
                <a:gd name="connsiteY3" fmla="*/ 0 h 190500"/>
                <a:gd name="connsiteX4" fmla="*/ 190500 w 190499"/>
                <a:gd name="connsiteY4" fmla="*/ 95250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499" h="190500">
                  <a:moveTo>
                    <a:pt x="190500" y="95250"/>
                  </a:moveTo>
                  <a:cubicBezTo>
                    <a:pt x="190500" y="147855"/>
                    <a:pt x="147855" y="190500"/>
                    <a:pt x="95250" y="190500"/>
                  </a:cubicBezTo>
                  <a:cubicBezTo>
                    <a:pt x="42645" y="190500"/>
                    <a:pt x="0" y="147855"/>
                    <a:pt x="0" y="95250"/>
                  </a:cubicBezTo>
                  <a:cubicBezTo>
                    <a:pt x="0" y="42645"/>
                    <a:pt x="42645" y="0"/>
                    <a:pt x="95250" y="0"/>
                  </a:cubicBezTo>
                  <a:cubicBezTo>
                    <a:pt x="147855" y="0"/>
                    <a:pt x="190500" y="42645"/>
                    <a:pt x="190500" y="9525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14CBC21E-087F-4E86-A7C9-EF80D5E89065}"/>
                </a:ext>
              </a:extLst>
            </p:cNvPr>
            <p:cNvSpPr/>
            <p:nvPr/>
          </p:nvSpPr>
          <p:spPr>
            <a:xfrm>
              <a:off x="10379754" y="2148115"/>
              <a:ext cx="190500" cy="190500"/>
            </a:xfrm>
            <a:custGeom>
              <a:avLst/>
              <a:gdLst>
                <a:gd name="connsiteX0" fmla="*/ 190500 w 190500"/>
                <a:gd name="connsiteY0" fmla="*/ 95250 h 190500"/>
                <a:gd name="connsiteX1" fmla="*/ 95250 w 190500"/>
                <a:gd name="connsiteY1" fmla="*/ 190500 h 190500"/>
                <a:gd name="connsiteX2" fmla="*/ 0 w 190500"/>
                <a:gd name="connsiteY2" fmla="*/ 95250 h 190500"/>
                <a:gd name="connsiteX3" fmla="*/ 95250 w 190500"/>
                <a:gd name="connsiteY3" fmla="*/ 0 h 190500"/>
                <a:gd name="connsiteX4" fmla="*/ 190500 w 190500"/>
                <a:gd name="connsiteY4" fmla="*/ 95250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500" h="190500">
                  <a:moveTo>
                    <a:pt x="190500" y="95250"/>
                  </a:moveTo>
                  <a:cubicBezTo>
                    <a:pt x="190500" y="147855"/>
                    <a:pt x="147855" y="190500"/>
                    <a:pt x="95250" y="190500"/>
                  </a:cubicBezTo>
                  <a:cubicBezTo>
                    <a:pt x="42645" y="190500"/>
                    <a:pt x="0" y="147855"/>
                    <a:pt x="0" y="95250"/>
                  </a:cubicBezTo>
                  <a:cubicBezTo>
                    <a:pt x="0" y="42645"/>
                    <a:pt x="42645" y="0"/>
                    <a:pt x="95250" y="0"/>
                  </a:cubicBezTo>
                  <a:cubicBezTo>
                    <a:pt x="147855" y="0"/>
                    <a:pt x="190500" y="42645"/>
                    <a:pt x="190500" y="9525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0CE9E335-2CFC-4406-901D-96CBCF02C845}"/>
                </a:ext>
              </a:extLst>
            </p:cNvPr>
            <p:cNvSpPr/>
            <p:nvPr/>
          </p:nvSpPr>
          <p:spPr>
            <a:xfrm>
              <a:off x="9922650" y="2142019"/>
              <a:ext cx="209359" cy="205930"/>
            </a:xfrm>
            <a:custGeom>
              <a:avLst/>
              <a:gdLst>
                <a:gd name="connsiteX0" fmla="*/ 0 w 209359"/>
                <a:gd name="connsiteY0" fmla="*/ 101251 h 205930"/>
                <a:gd name="connsiteX1" fmla="*/ 104680 w 209359"/>
                <a:gd name="connsiteY1" fmla="*/ 0 h 205930"/>
                <a:gd name="connsiteX2" fmla="*/ 209360 w 209359"/>
                <a:gd name="connsiteY2" fmla="*/ 101251 h 205930"/>
                <a:gd name="connsiteX3" fmla="*/ 104680 w 209359"/>
                <a:gd name="connsiteY3" fmla="*/ 205931 h 205930"/>
                <a:gd name="connsiteX4" fmla="*/ 0 w 209359"/>
                <a:gd name="connsiteY4" fmla="*/ 101251 h 205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9359" h="205930">
                  <a:moveTo>
                    <a:pt x="0" y="101251"/>
                  </a:moveTo>
                  <a:lnTo>
                    <a:pt x="104680" y="0"/>
                  </a:lnTo>
                  <a:lnTo>
                    <a:pt x="209360" y="101251"/>
                  </a:lnTo>
                  <a:lnTo>
                    <a:pt x="104680" y="205931"/>
                  </a:lnTo>
                  <a:lnTo>
                    <a:pt x="0" y="10125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0FC0208-4511-4138-853B-A215E36D475A}"/>
                </a:ext>
              </a:extLst>
            </p:cNvPr>
            <p:cNvSpPr/>
            <p:nvPr/>
          </p:nvSpPr>
          <p:spPr>
            <a:xfrm>
              <a:off x="10379754" y="2614269"/>
              <a:ext cx="190500" cy="190500"/>
            </a:xfrm>
            <a:custGeom>
              <a:avLst/>
              <a:gdLst>
                <a:gd name="connsiteX0" fmla="*/ 0 w 190500"/>
                <a:gd name="connsiteY0" fmla="*/ 0 h 190500"/>
                <a:gd name="connsiteX1" fmla="*/ 190500 w 190500"/>
                <a:gd name="connsiteY1" fmla="*/ 0 h 190500"/>
                <a:gd name="connsiteX2" fmla="*/ 190500 w 190500"/>
                <a:gd name="connsiteY2" fmla="*/ 190500 h 190500"/>
                <a:gd name="connsiteX3" fmla="*/ 0 w 190500"/>
                <a:gd name="connsiteY3" fmla="*/ 190500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0500" h="190500">
                  <a:moveTo>
                    <a:pt x="0" y="0"/>
                  </a:moveTo>
                  <a:lnTo>
                    <a:pt x="190500" y="0"/>
                  </a:lnTo>
                  <a:lnTo>
                    <a:pt x="190500" y="190500"/>
                  </a:lnTo>
                  <a:lnTo>
                    <a:pt x="0" y="19050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97011C9-3FBF-415E-8491-E2C24A5D2EDA}"/>
                </a:ext>
              </a:extLst>
            </p:cNvPr>
            <p:cNvSpPr/>
            <p:nvPr/>
          </p:nvSpPr>
          <p:spPr>
            <a:xfrm>
              <a:off x="10161917" y="2643476"/>
              <a:ext cx="201168" cy="132760"/>
            </a:xfrm>
            <a:custGeom>
              <a:avLst/>
              <a:gdLst>
                <a:gd name="connsiteX0" fmla="*/ 0 w 201168"/>
                <a:gd name="connsiteY0" fmla="*/ 85759 h 132760"/>
                <a:gd name="connsiteX1" fmla="*/ 141732 w 201168"/>
                <a:gd name="connsiteY1" fmla="*/ 85759 h 132760"/>
                <a:gd name="connsiteX2" fmla="*/ 122682 w 201168"/>
                <a:gd name="connsiteY2" fmla="*/ 104809 h 132760"/>
                <a:gd name="connsiteX3" fmla="*/ 122682 w 201168"/>
                <a:gd name="connsiteY3" fmla="*/ 104809 h 132760"/>
                <a:gd name="connsiteX4" fmla="*/ 123979 w 201168"/>
                <a:gd name="connsiteY4" fmla="*/ 128482 h 132760"/>
                <a:gd name="connsiteX5" fmla="*/ 146304 w 201168"/>
                <a:gd name="connsiteY5" fmla="*/ 128526 h 132760"/>
                <a:gd name="connsiteX6" fmla="*/ 196310 w 201168"/>
                <a:gd name="connsiteY6" fmla="*/ 78520 h 132760"/>
                <a:gd name="connsiteX7" fmla="*/ 201168 w 201168"/>
                <a:gd name="connsiteY7" fmla="*/ 66709 h 132760"/>
                <a:gd name="connsiteX8" fmla="*/ 196310 w 201168"/>
                <a:gd name="connsiteY8" fmla="*/ 54898 h 132760"/>
                <a:gd name="connsiteX9" fmla="*/ 146304 w 201168"/>
                <a:gd name="connsiteY9" fmla="*/ 4892 h 132760"/>
                <a:gd name="connsiteX10" fmla="*/ 122682 w 201168"/>
                <a:gd name="connsiteY10" fmla="*/ 4892 h 132760"/>
                <a:gd name="connsiteX11" fmla="*/ 122682 w 201168"/>
                <a:gd name="connsiteY11" fmla="*/ 28514 h 132760"/>
                <a:gd name="connsiteX12" fmla="*/ 141732 w 201168"/>
                <a:gd name="connsiteY12" fmla="*/ 47564 h 132760"/>
                <a:gd name="connsiteX13" fmla="*/ 0 w 201168"/>
                <a:gd name="connsiteY13" fmla="*/ 47564 h 132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1168" h="132760">
                  <a:moveTo>
                    <a:pt x="0" y="85759"/>
                  </a:moveTo>
                  <a:lnTo>
                    <a:pt x="141732" y="85759"/>
                  </a:lnTo>
                  <a:lnTo>
                    <a:pt x="122682" y="104809"/>
                  </a:lnTo>
                  <a:lnTo>
                    <a:pt x="122682" y="104809"/>
                  </a:lnTo>
                  <a:cubicBezTo>
                    <a:pt x="116503" y="111704"/>
                    <a:pt x="117084" y="122303"/>
                    <a:pt x="123979" y="128482"/>
                  </a:cubicBezTo>
                  <a:cubicBezTo>
                    <a:pt x="130328" y="134170"/>
                    <a:pt x="139934" y="134189"/>
                    <a:pt x="146304" y="128526"/>
                  </a:cubicBezTo>
                  <a:lnTo>
                    <a:pt x="196310" y="78520"/>
                  </a:lnTo>
                  <a:cubicBezTo>
                    <a:pt x="199424" y="75378"/>
                    <a:pt x="201171" y="71133"/>
                    <a:pt x="201168" y="66709"/>
                  </a:cubicBezTo>
                  <a:cubicBezTo>
                    <a:pt x="201130" y="62293"/>
                    <a:pt x="199390" y="58062"/>
                    <a:pt x="196310" y="54898"/>
                  </a:cubicBezTo>
                  <a:lnTo>
                    <a:pt x="146304" y="4892"/>
                  </a:lnTo>
                  <a:cubicBezTo>
                    <a:pt x="139781" y="-1631"/>
                    <a:pt x="129205" y="-1631"/>
                    <a:pt x="122682" y="4892"/>
                  </a:cubicBezTo>
                  <a:cubicBezTo>
                    <a:pt x="116159" y="11415"/>
                    <a:pt x="116159" y="21991"/>
                    <a:pt x="122682" y="28514"/>
                  </a:cubicBezTo>
                  <a:lnTo>
                    <a:pt x="141732" y="47564"/>
                  </a:lnTo>
                  <a:lnTo>
                    <a:pt x="0" y="4756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2BBED8-D140-4EA7-8601-4086F20E9E45}"/>
                </a:ext>
              </a:extLst>
            </p:cNvPr>
            <p:cNvSpPr/>
            <p:nvPr/>
          </p:nvSpPr>
          <p:spPr>
            <a:xfrm>
              <a:off x="10150573" y="2176213"/>
              <a:ext cx="191176" cy="133290"/>
            </a:xfrm>
            <a:custGeom>
              <a:avLst/>
              <a:gdLst>
                <a:gd name="connsiteX0" fmla="*/ 4867 w 191176"/>
                <a:gd name="connsiteY0" fmla="*/ 78487 h 133290"/>
                <a:gd name="connsiteX1" fmla="*/ 54873 w 191176"/>
                <a:gd name="connsiteY1" fmla="*/ 128493 h 133290"/>
                <a:gd name="connsiteX2" fmla="*/ 78495 w 191176"/>
                <a:gd name="connsiteY2" fmla="*/ 128303 h 133290"/>
                <a:gd name="connsiteX3" fmla="*/ 78305 w 191176"/>
                <a:gd name="connsiteY3" fmla="*/ 104681 h 133290"/>
                <a:gd name="connsiteX4" fmla="*/ 59255 w 191176"/>
                <a:gd name="connsiteY4" fmla="*/ 85631 h 133290"/>
                <a:gd name="connsiteX5" fmla="*/ 191176 w 191176"/>
                <a:gd name="connsiteY5" fmla="*/ 85631 h 133290"/>
                <a:gd name="connsiteX6" fmla="*/ 191176 w 191176"/>
                <a:gd name="connsiteY6" fmla="*/ 47531 h 133290"/>
                <a:gd name="connsiteX7" fmla="*/ 59350 w 191176"/>
                <a:gd name="connsiteY7" fmla="*/ 47531 h 133290"/>
                <a:gd name="connsiteX8" fmla="*/ 78400 w 191176"/>
                <a:gd name="connsiteY8" fmla="*/ 28481 h 133290"/>
                <a:gd name="connsiteX9" fmla="*/ 78448 w 191176"/>
                <a:gd name="connsiteY9" fmla="*/ 4906 h 133290"/>
                <a:gd name="connsiteX10" fmla="*/ 54873 w 191176"/>
                <a:gd name="connsiteY10" fmla="*/ 4859 h 133290"/>
                <a:gd name="connsiteX11" fmla="*/ 4867 w 191176"/>
                <a:gd name="connsiteY11" fmla="*/ 54865 h 133290"/>
                <a:gd name="connsiteX12" fmla="*/ 4867 w 191176"/>
                <a:gd name="connsiteY12" fmla="*/ 78487 h 1332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91176" h="133290">
                  <a:moveTo>
                    <a:pt x="4867" y="78487"/>
                  </a:moveTo>
                  <a:lnTo>
                    <a:pt x="54873" y="128493"/>
                  </a:lnTo>
                  <a:cubicBezTo>
                    <a:pt x="61449" y="134963"/>
                    <a:pt x="72025" y="134879"/>
                    <a:pt x="78495" y="128303"/>
                  </a:cubicBezTo>
                  <a:cubicBezTo>
                    <a:pt x="84966" y="121727"/>
                    <a:pt x="84881" y="111151"/>
                    <a:pt x="78305" y="104681"/>
                  </a:cubicBezTo>
                  <a:lnTo>
                    <a:pt x="59255" y="85631"/>
                  </a:lnTo>
                  <a:lnTo>
                    <a:pt x="191176" y="85631"/>
                  </a:lnTo>
                  <a:lnTo>
                    <a:pt x="191176" y="47531"/>
                  </a:lnTo>
                  <a:lnTo>
                    <a:pt x="59350" y="47531"/>
                  </a:lnTo>
                  <a:lnTo>
                    <a:pt x="78400" y="28481"/>
                  </a:lnTo>
                  <a:cubicBezTo>
                    <a:pt x="84923" y="21984"/>
                    <a:pt x="84945" y="11429"/>
                    <a:pt x="78448" y="4906"/>
                  </a:cubicBezTo>
                  <a:cubicBezTo>
                    <a:pt x="71951" y="-1616"/>
                    <a:pt x="61396" y="-1638"/>
                    <a:pt x="54873" y="4859"/>
                  </a:cubicBezTo>
                  <a:lnTo>
                    <a:pt x="4867" y="54865"/>
                  </a:lnTo>
                  <a:cubicBezTo>
                    <a:pt x="-1622" y="61402"/>
                    <a:pt x="-1622" y="71950"/>
                    <a:pt x="4867" y="7848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49730ADD-2E3D-4388-9A87-27C0E6A6B6B1}"/>
                </a:ext>
              </a:extLst>
            </p:cNvPr>
            <p:cNvSpPr/>
            <p:nvPr/>
          </p:nvSpPr>
          <p:spPr>
            <a:xfrm>
              <a:off x="9960216" y="2385669"/>
              <a:ext cx="132049" cy="210702"/>
            </a:xfrm>
            <a:custGeom>
              <a:avLst/>
              <a:gdLst>
                <a:gd name="connsiteX0" fmla="*/ 4915 w 132049"/>
                <a:gd name="connsiteY0" fmla="*/ 132112 h 210702"/>
                <a:gd name="connsiteX1" fmla="*/ 4905 w 132049"/>
                <a:gd name="connsiteY1" fmla="*/ 155819 h 210702"/>
                <a:gd name="connsiteX2" fmla="*/ 4915 w 132049"/>
                <a:gd name="connsiteY2" fmla="*/ 155829 h 210702"/>
                <a:gd name="connsiteX3" fmla="*/ 54921 w 132049"/>
                <a:gd name="connsiteY3" fmla="*/ 205835 h 210702"/>
                <a:gd name="connsiteX4" fmla="*/ 78543 w 132049"/>
                <a:gd name="connsiteY4" fmla="*/ 205835 h 210702"/>
                <a:gd name="connsiteX5" fmla="*/ 128454 w 132049"/>
                <a:gd name="connsiteY5" fmla="*/ 155829 h 210702"/>
                <a:gd name="connsiteX6" fmla="*/ 125720 w 132049"/>
                <a:gd name="connsiteY6" fmla="*/ 132415 h 210702"/>
                <a:gd name="connsiteX7" fmla="*/ 105308 w 132049"/>
                <a:gd name="connsiteY7" fmla="*/ 132207 h 210702"/>
                <a:gd name="connsiteX8" fmla="*/ 86258 w 132049"/>
                <a:gd name="connsiteY8" fmla="*/ 151257 h 210702"/>
                <a:gd name="connsiteX9" fmla="*/ 86258 w 132049"/>
                <a:gd name="connsiteY9" fmla="*/ 0 h 210702"/>
                <a:gd name="connsiteX10" fmla="*/ 48158 w 132049"/>
                <a:gd name="connsiteY10" fmla="*/ 0 h 210702"/>
                <a:gd name="connsiteX11" fmla="*/ 48158 w 132049"/>
                <a:gd name="connsiteY11" fmla="*/ 151067 h 210702"/>
                <a:gd name="connsiteX12" fmla="*/ 29108 w 132049"/>
                <a:gd name="connsiteY12" fmla="*/ 132017 h 210702"/>
                <a:gd name="connsiteX13" fmla="*/ 5486 w 132049"/>
                <a:gd name="connsiteY13" fmla="*/ 132017 h 210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32049" h="210702">
                  <a:moveTo>
                    <a:pt x="4915" y="132112"/>
                  </a:moveTo>
                  <a:cubicBezTo>
                    <a:pt x="-1635" y="138655"/>
                    <a:pt x="-1639" y="149270"/>
                    <a:pt x="4905" y="155819"/>
                  </a:cubicBezTo>
                  <a:cubicBezTo>
                    <a:pt x="4908" y="155822"/>
                    <a:pt x="4912" y="155826"/>
                    <a:pt x="4915" y="155829"/>
                  </a:cubicBezTo>
                  <a:lnTo>
                    <a:pt x="54921" y="205835"/>
                  </a:lnTo>
                  <a:cubicBezTo>
                    <a:pt x="61458" y="212325"/>
                    <a:pt x="72006" y="212325"/>
                    <a:pt x="78543" y="205835"/>
                  </a:cubicBezTo>
                  <a:lnTo>
                    <a:pt x="128454" y="155829"/>
                  </a:lnTo>
                  <a:cubicBezTo>
                    <a:pt x="134165" y="148608"/>
                    <a:pt x="132941" y="138126"/>
                    <a:pt x="125720" y="132415"/>
                  </a:cubicBezTo>
                  <a:cubicBezTo>
                    <a:pt x="119760" y="127701"/>
                    <a:pt x="111364" y="127615"/>
                    <a:pt x="105308" y="132207"/>
                  </a:cubicBezTo>
                  <a:lnTo>
                    <a:pt x="86258" y="151257"/>
                  </a:lnTo>
                  <a:lnTo>
                    <a:pt x="86258" y="0"/>
                  </a:lnTo>
                  <a:lnTo>
                    <a:pt x="48158" y="0"/>
                  </a:lnTo>
                  <a:lnTo>
                    <a:pt x="48158" y="151067"/>
                  </a:lnTo>
                  <a:lnTo>
                    <a:pt x="29108" y="132017"/>
                  </a:lnTo>
                  <a:cubicBezTo>
                    <a:pt x="22571" y="125527"/>
                    <a:pt x="12023" y="125527"/>
                    <a:pt x="5486" y="13201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3F2C6776-7A40-4CC2-8BE9-8940F3E21F47}"/>
              </a:ext>
            </a:extLst>
          </p:cNvPr>
          <p:cNvSpPr txBox="1"/>
          <p:nvPr/>
        </p:nvSpPr>
        <p:spPr>
          <a:xfrm>
            <a:off x="1383032" y="6274737"/>
            <a:ext cx="62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Need help with your dissertation? Call 727-442-4290</a:t>
            </a:r>
          </a:p>
        </p:txBody>
      </p:sp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35782876-D9E6-4018-BF71-652F15F208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136" y="6204857"/>
            <a:ext cx="908054" cy="50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2608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3CBA00-BFC9-4D8B-9900-2B74433A0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Qualitative Data Analysis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0AC6259-BC1D-4FA7-A51E-C3FB43AB9C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7184" y="1396553"/>
            <a:ext cx="7761258" cy="5120640"/>
          </a:xfrm>
        </p:spPr>
        <p:txBody>
          <a:bodyPr>
            <a:normAutofit/>
          </a:bodyPr>
          <a:lstStyle/>
          <a:p>
            <a:r>
              <a:rPr lang="en-US" dirty="0"/>
              <a:t>Interpretative Phenomenological Analysis</a:t>
            </a:r>
          </a:p>
          <a:p>
            <a:pPr lvl="1"/>
            <a:r>
              <a:rPr lang="en-US" dirty="0"/>
              <a:t>Code each interview transcript at a time</a:t>
            </a:r>
          </a:p>
          <a:p>
            <a:pPr lvl="1"/>
            <a:r>
              <a:rPr lang="en-US" dirty="0"/>
              <a:t>Exploring codes for themes within each transcript</a:t>
            </a:r>
          </a:p>
          <a:p>
            <a:pPr lvl="1"/>
            <a:r>
              <a:rPr lang="en-US" dirty="0"/>
              <a:t>Bringing themes together into superordinate themes</a:t>
            </a:r>
          </a:p>
          <a:p>
            <a:r>
              <a:rPr lang="en-US" dirty="0"/>
              <a:t>Van </a:t>
            </a:r>
            <a:r>
              <a:rPr lang="en-US" dirty="0" err="1"/>
              <a:t>Kaam</a:t>
            </a:r>
            <a:endParaRPr lang="en-US" dirty="0"/>
          </a:p>
          <a:p>
            <a:pPr lvl="1"/>
            <a:r>
              <a:rPr lang="en-US" dirty="0"/>
              <a:t>Horizontalization (preliminary coding) – treat all data equally</a:t>
            </a:r>
          </a:p>
          <a:p>
            <a:pPr lvl="1"/>
            <a:r>
              <a:rPr lang="en-US" dirty="0"/>
              <a:t>Reduction and elimination – list all quotes and ask (a) is this quote important to participant’s lived experience? And (b) can this quote be reduced to its latent meaning? If not, eliminate quote</a:t>
            </a:r>
          </a:p>
          <a:p>
            <a:pPr lvl="1"/>
            <a:r>
              <a:rPr lang="en-US" dirty="0"/>
              <a:t>Group quotes/excerpts that passed the test into themes based on latent meaning</a:t>
            </a:r>
          </a:p>
          <a:p>
            <a:pPr lvl="1"/>
            <a:r>
              <a:rPr lang="en-US" dirty="0"/>
              <a:t>Create individual textural descriptions (using excerpts and quotes) and structural descriptions (descriptions that examine the connections between statements – interpretation)</a:t>
            </a:r>
          </a:p>
          <a:p>
            <a:pPr lvl="1"/>
            <a:r>
              <a:rPr lang="en-US" dirty="0"/>
              <a:t>Create composite textural and structural across all participants</a:t>
            </a:r>
          </a:p>
          <a:p>
            <a:pPr lvl="1"/>
            <a:r>
              <a:rPr lang="en-US" dirty="0"/>
              <a:t>Create structural-textural description – synthesis 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34829F-A5CF-4059-84EF-36EBCB78B697}"/>
              </a:ext>
            </a:extLst>
          </p:cNvPr>
          <p:cNvSpPr txBox="1"/>
          <p:nvPr/>
        </p:nvSpPr>
        <p:spPr>
          <a:xfrm>
            <a:off x="1383032" y="6274737"/>
            <a:ext cx="62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Need help with your dissertation? Call 727-442-4290</a:t>
            </a:r>
          </a:p>
        </p:txBody>
      </p:sp>
      <p:pic>
        <p:nvPicPr>
          <p:cNvPr id="3" name="Picture 2" descr="A picture containing icon&#10;&#10;Description automatically generated">
            <a:extLst>
              <a:ext uri="{FF2B5EF4-FFF2-40B4-BE49-F238E27FC236}">
                <a16:creationId xmlns:a16="http://schemas.microsoft.com/office/drawing/2014/main" id="{3E71377E-3E9D-4E5F-A3CF-F4350FA1B3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136" y="6204857"/>
            <a:ext cx="908054" cy="50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7129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AAD8036-96D8-496C-8006-37ACA5AD8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4A4CBA9-3463-4C65-BF46-6B6C50E7F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42856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10C41E-ABE6-4B46-AA89-3102BA60D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5775" y="1123837"/>
            <a:ext cx="2947482" cy="460118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Additional Support 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DCEED6C-D39C-40AA-B89E-52C3FA5A7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CE40AA0-1122-481F-A2B9-D1381AF17F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3909103"/>
              </p:ext>
            </p:extLst>
          </p:nvPr>
        </p:nvGraphicFramePr>
        <p:xfrm>
          <a:off x="866647" y="933854"/>
          <a:ext cx="7293610" cy="504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A picture containing icon&#10;&#10;Description automatically generated">
            <a:extLst>
              <a:ext uri="{FF2B5EF4-FFF2-40B4-BE49-F238E27FC236}">
                <a16:creationId xmlns:a16="http://schemas.microsoft.com/office/drawing/2014/main" id="{47E968F9-9881-4DE7-8D45-4975B0203BF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0238" y="6219284"/>
            <a:ext cx="908054" cy="50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095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18F64-AE01-4E14-9838-8EE01DE62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should you use a qualitative design?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8A080-71C4-44AC-B2AD-0510336A8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Good for use with textual data</a:t>
            </a:r>
          </a:p>
          <a:p>
            <a:r>
              <a:rPr lang="en-US" sz="2800" dirty="0"/>
              <a:t>Good for helping to understand perspectives/experiences</a:t>
            </a:r>
          </a:p>
          <a:p>
            <a:r>
              <a:rPr lang="en-US" sz="2800" dirty="0"/>
              <a:t>Data collection</a:t>
            </a:r>
          </a:p>
          <a:p>
            <a:pPr lvl="1"/>
            <a:r>
              <a:rPr lang="en-US" sz="2400" dirty="0"/>
              <a:t>Interviews/focus groups</a:t>
            </a:r>
          </a:p>
          <a:p>
            <a:pPr lvl="1"/>
            <a:r>
              <a:rPr lang="en-US" sz="2400" dirty="0"/>
              <a:t>Documents</a:t>
            </a:r>
          </a:p>
          <a:p>
            <a:pPr lvl="1"/>
            <a:r>
              <a:rPr lang="en-US" sz="2400" dirty="0"/>
              <a:t>Observations</a:t>
            </a:r>
          </a:p>
          <a:p>
            <a:r>
              <a:rPr lang="en-US" sz="2800" dirty="0"/>
              <a:t>Goal is not necessarily to generalize</a:t>
            </a:r>
          </a:p>
          <a:p>
            <a:r>
              <a:rPr lang="en-US" sz="2800" dirty="0"/>
              <a:t>No hypothesis testing</a:t>
            </a:r>
          </a:p>
          <a:p>
            <a:r>
              <a:rPr lang="en-US" sz="2800" dirty="0"/>
              <a:t>No need to quantify results</a:t>
            </a:r>
          </a:p>
          <a:p>
            <a:pPr lvl="1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40205E-A544-45FC-8C35-01C57B627972}"/>
              </a:ext>
            </a:extLst>
          </p:cNvPr>
          <p:cNvSpPr txBox="1"/>
          <p:nvPr/>
        </p:nvSpPr>
        <p:spPr>
          <a:xfrm>
            <a:off x="1383032" y="6274737"/>
            <a:ext cx="62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Need help with your dissertation? Call 727-442-4290</a:t>
            </a:r>
          </a:p>
        </p:txBody>
      </p:sp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311E1496-74A5-416E-88D5-32683801E5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773" y="6200121"/>
            <a:ext cx="908054" cy="50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75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9AAD8036-96D8-496C-8006-37ACA5AD8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4A4CBA9-3463-4C65-BF46-6B6C50E7FC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42856" y="757325"/>
            <a:ext cx="3549144" cy="532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6DA077-2F0F-4841-8E87-350A98375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5775" y="1123837"/>
            <a:ext cx="2947482" cy="460118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Common Qualitative Research Designs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DCEED6C-D39C-40AA-B89E-52C3FA5A7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A7068D7-1AD4-4210-8A77-40B085D95E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7231371"/>
              </p:ext>
            </p:extLst>
          </p:nvPr>
        </p:nvGraphicFramePr>
        <p:xfrm>
          <a:off x="866647" y="933854"/>
          <a:ext cx="7293610" cy="504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A picture containing icon&#10;&#10;Description automatically generated">
            <a:extLst>
              <a:ext uri="{FF2B5EF4-FFF2-40B4-BE49-F238E27FC236}">
                <a16:creationId xmlns:a16="http://schemas.microsoft.com/office/drawing/2014/main" id="{2D1F08D2-3AA4-47DA-96A1-9017496DE1E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773" y="6200121"/>
            <a:ext cx="908054" cy="50608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FA9679C-70DD-48FF-A9B7-AD0B00F57AED}"/>
              </a:ext>
            </a:extLst>
          </p:cNvPr>
          <p:cNvSpPr txBox="1"/>
          <p:nvPr/>
        </p:nvSpPr>
        <p:spPr>
          <a:xfrm>
            <a:off x="1383032" y="6274737"/>
            <a:ext cx="62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Need help with your dissertation? Call 727-442-4290</a:t>
            </a:r>
          </a:p>
        </p:txBody>
      </p:sp>
    </p:spTree>
    <p:extLst>
      <p:ext uri="{BB962C8B-B14F-4D97-AF65-F5344CB8AC3E}">
        <p14:creationId xmlns:p14="http://schemas.microsoft.com/office/powerpoint/2010/main" val="387285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6C0C7-D778-4B00-9A57-601CCDD78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5775" y="1123837"/>
            <a:ext cx="2947482" cy="460118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Literature Search Strategy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AB98DA6-1907-4005-97EA-C6AC4044AE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5562623"/>
              </p:ext>
            </p:extLst>
          </p:nvPr>
        </p:nvGraphicFramePr>
        <p:xfrm>
          <a:off x="4194553" y="903513"/>
          <a:ext cx="7293610" cy="5041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 descr="A picture containing icon&#10;&#10;Description automatically generated">
            <a:extLst>
              <a:ext uri="{FF2B5EF4-FFF2-40B4-BE49-F238E27FC236}">
                <a16:creationId xmlns:a16="http://schemas.microsoft.com/office/drawing/2014/main" id="{3C73D41D-EAE3-4699-A940-46F3DEB48F4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136" y="6204857"/>
            <a:ext cx="908054" cy="50608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A3B96C8-9429-4139-A6C5-AB64822A88C0}"/>
              </a:ext>
            </a:extLst>
          </p:cNvPr>
          <p:cNvSpPr txBox="1"/>
          <p:nvPr/>
        </p:nvSpPr>
        <p:spPr>
          <a:xfrm>
            <a:off x="1383032" y="6273232"/>
            <a:ext cx="62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Need help with your dissertation? Call 727-442-4290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376A253-6173-4956-B81A-44B335F36427}"/>
              </a:ext>
            </a:extLst>
          </p:cNvPr>
          <p:cNvSpPr txBox="1">
            <a:spLocks/>
          </p:cNvSpPr>
          <p:nvPr/>
        </p:nvSpPr>
        <p:spPr>
          <a:xfrm>
            <a:off x="348743" y="2146993"/>
            <a:ext cx="2905224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-60" baseline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Less Common </a:t>
            </a:r>
          </a:p>
        </p:txBody>
      </p:sp>
    </p:spTree>
    <p:extLst>
      <p:ext uri="{BB962C8B-B14F-4D97-AF65-F5344CB8AC3E}">
        <p14:creationId xmlns:p14="http://schemas.microsoft.com/office/powerpoint/2010/main" val="270411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A0A13-5359-4ED1-9504-74AB7323D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B8C4E-0D38-4062-B307-D2F3AAFCA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0283" y="864108"/>
            <a:ext cx="7315200" cy="512064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What is it good for?</a:t>
            </a:r>
          </a:p>
          <a:p>
            <a:pPr lvl="1"/>
            <a:r>
              <a:rPr lang="en-US" sz="2400" dirty="0"/>
              <a:t>Studying a specific example over time for an in-depth analysis</a:t>
            </a:r>
          </a:p>
          <a:p>
            <a:pPr lvl="2"/>
            <a:r>
              <a:rPr lang="en-US" sz="2200" dirty="0"/>
              <a:t>Atypical case</a:t>
            </a:r>
          </a:p>
          <a:p>
            <a:pPr lvl="2"/>
            <a:r>
              <a:rPr lang="en-US" sz="2200" dirty="0"/>
              <a:t>Exemplary case</a:t>
            </a:r>
          </a:p>
          <a:p>
            <a:pPr lvl="2"/>
            <a:r>
              <a:rPr lang="en-US" sz="2200" dirty="0"/>
              <a:t>Counter-point </a:t>
            </a:r>
          </a:p>
          <a:p>
            <a:pPr lvl="2"/>
            <a:r>
              <a:rPr lang="en-US" sz="2200" dirty="0"/>
              <a:t>New direction</a:t>
            </a:r>
          </a:p>
          <a:p>
            <a:pPr lvl="1"/>
            <a:r>
              <a:rPr lang="en-US" sz="2400" dirty="0"/>
              <a:t>When studying one more cases bounded by a uniting factor</a:t>
            </a:r>
          </a:p>
          <a:p>
            <a:r>
              <a:rPr lang="en-US" sz="2800" dirty="0"/>
              <a:t>How is it done?</a:t>
            </a:r>
          </a:p>
          <a:p>
            <a:pPr lvl="1"/>
            <a:r>
              <a:rPr lang="en-US" sz="2400" dirty="0"/>
              <a:t>Multiple data collection methods</a:t>
            </a:r>
          </a:p>
          <a:p>
            <a:r>
              <a:rPr lang="en-US" sz="2800" dirty="0"/>
              <a:t>What does it do?</a:t>
            </a:r>
          </a:p>
          <a:p>
            <a:pPr lvl="1"/>
            <a:r>
              <a:rPr lang="en-US" sz="2400" dirty="0"/>
              <a:t>Generates a rich description of the case(s) of a study</a:t>
            </a:r>
          </a:p>
          <a:p>
            <a:pPr lvl="1"/>
            <a:r>
              <a:rPr lang="en-US" sz="2400" dirty="0"/>
              <a:t>Examine themes emerging from study of each case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5CC552-508A-4D34-911D-DFEA678510D3}"/>
              </a:ext>
            </a:extLst>
          </p:cNvPr>
          <p:cNvSpPr txBox="1"/>
          <p:nvPr/>
        </p:nvSpPr>
        <p:spPr>
          <a:xfrm>
            <a:off x="1383032" y="6273232"/>
            <a:ext cx="62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Need help with your dissertation? Call 727-442-4290</a:t>
            </a:r>
          </a:p>
        </p:txBody>
      </p:sp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B41E6B31-B311-4250-9698-8CC088A306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136" y="6204857"/>
            <a:ext cx="908054" cy="506082"/>
          </a:xfrm>
          <a:prstGeom prst="rect">
            <a:avLst/>
          </a:prstGeom>
        </p:spPr>
      </p:pic>
      <p:pic>
        <p:nvPicPr>
          <p:cNvPr id="6" name="Picture 5" descr="A picture containing icon&#10;&#10;Description automatically generated">
            <a:extLst>
              <a:ext uri="{FF2B5EF4-FFF2-40B4-BE49-F238E27FC236}">
                <a16:creationId xmlns:a16="http://schemas.microsoft.com/office/drawing/2014/main" id="{DDE506F9-BAA7-4FDF-BC85-AFCA6016C3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6536" y="6357257"/>
            <a:ext cx="908054" cy="50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712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A0A13-5359-4ED1-9504-74AB7323D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B8C4E-0D38-4062-B307-D2F3AAFCA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/>
              <a:t>Question: How do elementary school history teachers use project-based learning to enhance student learning?</a:t>
            </a:r>
          </a:p>
          <a:p>
            <a:endParaRPr lang="en-US" sz="2400" dirty="0"/>
          </a:p>
          <a:p>
            <a:r>
              <a:rPr lang="en-US" sz="2400" dirty="0"/>
              <a:t>Case: a local elementary school where history teachers have implemented a project-based learning curriculum</a:t>
            </a:r>
          </a:p>
          <a:p>
            <a:pPr lvl="1"/>
            <a:r>
              <a:rPr lang="en-US" sz="2200" dirty="0"/>
              <a:t>Multiple case study: two or more local elementary schools </a:t>
            </a:r>
          </a:p>
          <a:p>
            <a:endParaRPr lang="en-US" sz="2400" dirty="0"/>
          </a:p>
          <a:p>
            <a:r>
              <a:rPr lang="en-US" sz="2400" dirty="0"/>
              <a:t>Data collection methods:</a:t>
            </a:r>
            <a:r>
              <a:rPr lang="en-US" sz="2200" dirty="0"/>
              <a:t> interviews (teachers, curriculum developers), documents (lesson plans, assignments), observations (in the classroom)</a:t>
            </a:r>
          </a:p>
          <a:p>
            <a:endParaRPr lang="en-US" sz="2200" dirty="0"/>
          </a:p>
          <a:p>
            <a:r>
              <a:rPr lang="en-US" sz="2400" dirty="0"/>
              <a:t>Data analysis: thematic analysis, content analysis, cyclical coding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DC7912-2D77-4C5C-976A-D98ECE9E75D5}"/>
              </a:ext>
            </a:extLst>
          </p:cNvPr>
          <p:cNvSpPr txBox="1"/>
          <p:nvPr/>
        </p:nvSpPr>
        <p:spPr>
          <a:xfrm>
            <a:off x="1383032" y="6273232"/>
            <a:ext cx="62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Need help with your dissertation? Call 727-442-4290</a:t>
            </a:r>
          </a:p>
        </p:txBody>
      </p:sp>
      <p:pic>
        <p:nvPicPr>
          <p:cNvPr id="6" name="Picture 5" descr="A picture containing icon&#10;&#10;Description automatically generated">
            <a:extLst>
              <a:ext uri="{FF2B5EF4-FFF2-40B4-BE49-F238E27FC236}">
                <a16:creationId xmlns:a16="http://schemas.microsoft.com/office/drawing/2014/main" id="{5003C7B1-471A-42ED-ADF5-D912D59384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136" y="6204857"/>
            <a:ext cx="908054" cy="50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429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A0A13-5359-4ED1-9504-74AB7323D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Phenomenology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B8C4E-0D38-4062-B307-D2F3AAFCA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0283" y="864108"/>
            <a:ext cx="7315200" cy="5120640"/>
          </a:xfrm>
        </p:spPr>
        <p:txBody>
          <a:bodyPr>
            <a:normAutofit/>
          </a:bodyPr>
          <a:lstStyle/>
          <a:p>
            <a:r>
              <a:rPr lang="en-US" sz="2800" dirty="0"/>
              <a:t>What is it good for?</a:t>
            </a:r>
          </a:p>
          <a:p>
            <a:pPr lvl="1"/>
            <a:r>
              <a:rPr lang="en-US" sz="2400" dirty="0"/>
              <a:t>Exploring the lived experiences of participants</a:t>
            </a:r>
          </a:p>
          <a:p>
            <a:pPr lvl="1"/>
            <a:r>
              <a:rPr lang="en-US" sz="2400" dirty="0"/>
              <a:t>Describing the meaning that individuals assign to experience</a:t>
            </a:r>
          </a:p>
          <a:p>
            <a:r>
              <a:rPr lang="en-US" sz="2800" dirty="0"/>
              <a:t>How is it done?</a:t>
            </a:r>
          </a:p>
          <a:p>
            <a:pPr lvl="1"/>
            <a:r>
              <a:rPr lang="en-US" sz="2400" dirty="0"/>
              <a:t>In-depth interviews</a:t>
            </a:r>
          </a:p>
          <a:p>
            <a:r>
              <a:rPr lang="en-US" sz="2800" dirty="0"/>
              <a:t>What does it do?</a:t>
            </a:r>
          </a:p>
          <a:p>
            <a:pPr lvl="1"/>
            <a:r>
              <a:rPr lang="en-US" sz="2400" dirty="0"/>
              <a:t>Illuminates commonalities of experience between individuals</a:t>
            </a:r>
          </a:p>
          <a:p>
            <a:pPr lvl="1"/>
            <a:r>
              <a:rPr lang="en-US" sz="2400" dirty="0"/>
              <a:t>Distills descriptions to find the essence of the phenomenon of study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CC2710-136E-47B6-B1B8-7E279B3C9D6C}"/>
              </a:ext>
            </a:extLst>
          </p:cNvPr>
          <p:cNvSpPr txBox="1"/>
          <p:nvPr/>
        </p:nvSpPr>
        <p:spPr>
          <a:xfrm>
            <a:off x="1383032" y="6273232"/>
            <a:ext cx="62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Need help with your dissertation? Call 727-442-4290</a:t>
            </a:r>
          </a:p>
        </p:txBody>
      </p:sp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5165AED3-DE18-4BA1-8587-4BAA03A99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136" y="6204857"/>
            <a:ext cx="908054" cy="50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522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A0A13-5359-4ED1-9504-74AB7323D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Phenomenology</a:t>
            </a:r>
            <a:br>
              <a:rPr lang="en-US" sz="3200" dirty="0"/>
            </a:br>
            <a:r>
              <a:rPr lang="en-US" sz="3200" dirty="0"/>
              <a:t>Example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B8C4E-0D38-4062-B307-D2F3AAFCA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0283" y="864108"/>
            <a:ext cx="7315200" cy="5120640"/>
          </a:xfrm>
        </p:spPr>
        <p:txBody>
          <a:bodyPr>
            <a:normAutofit/>
          </a:bodyPr>
          <a:lstStyle/>
          <a:p>
            <a:r>
              <a:rPr lang="en-US" sz="2400" dirty="0"/>
              <a:t>Question: How do women with breast cancer experience chemotherapy treatment? </a:t>
            </a:r>
          </a:p>
          <a:p>
            <a:endParaRPr lang="en-US" sz="2400" dirty="0"/>
          </a:p>
          <a:p>
            <a:r>
              <a:rPr lang="en-US" sz="2400" dirty="0"/>
              <a:t>Data collection methods: in-depth interviews with women who have (or had) breast cancer and underwent chemotherapy treatment</a:t>
            </a:r>
          </a:p>
          <a:p>
            <a:endParaRPr lang="en-US" sz="2400" dirty="0"/>
          </a:p>
          <a:p>
            <a:r>
              <a:rPr lang="en-US" sz="2400" dirty="0"/>
              <a:t>Data analysis methods: interpretative phenomenological analysis (IPA), modified van </a:t>
            </a:r>
            <a:r>
              <a:rPr lang="en-US" sz="2400" dirty="0" err="1"/>
              <a:t>Kaam</a:t>
            </a:r>
            <a:r>
              <a:rPr lang="en-US" sz="2400" dirty="0"/>
              <a:t> method, thematic analysis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0DCFF2-85E5-4B6E-99F4-B255F6DBE0E2}"/>
              </a:ext>
            </a:extLst>
          </p:cNvPr>
          <p:cNvSpPr txBox="1"/>
          <p:nvPr/>
        </p:nvSpPr>
        <p:spPr>
          <a:xfrm>
            <a:off x="1383032" y="6273232"/>
            <a:ext cx="62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Need help with your dissertation? Call 727-442-4290</a:t>
            </a:r>
          </a:p>
        </p:txBody>
      </p:sp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A6247C6C-35CD-43BE-9408-DCDE41AD64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136" y="6204857"/>
            <a:ext cx="908054" cy="50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865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A0A13-5359-4ED1-9504-74AB7323D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Generic Qualitative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B8C4E-0D38-4062-B307-D2F3AAFCA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0283" y="864108"/>
            <a:ext cx="7315200" cy="5120640"/>
          </a:xfrm>
        </p:spPr>
        <p:txBody>
          <a:bodyPr>
            <a:normAutofit/>
          </a:bodyPr>
          <a:lstStyle/>
          <a:p>
            <a:r>
              <a:rPr lang="en-US" sz="2800" dirty="0"/>
              <a:t>What is it good for?</a:t>
            </a:r>
          </a:p>
          <a:p>
            <a:pPr lvl="1"/>
            <a:r>
              <a:rPr lang="en-US" sz="2600" dirty="0"/>
              <a:t>When RQ does not fit squarely into another design or has elements or different designs</a:t>
            </a:r>
          </a:p>
          <a:p>
            <a:pPr lvl="1"/>
            <a:r>
              <a:rPr lang="en-US" sz="2600" dirty="0"/>
              <a:t>When the focus is outward (the experience), not inward (how people make sense of the experience)</a:t>
            </a:r>
          </a:p>
          <a:p>
            <a:pPr lvl="1"/>
            <a:r>
              <a:rPr lang="en-US" sz="2600" dirty="0"/>
              <a:t>Mixed methods </a:t>
            </a:r>
          </a:p>
          <a:p>
            <a:r>
              <a:rPr lang="en-US" sz="2800" dirty="0"/>
              <a:t>How is it done?</a:t>
            </a:r>
          </a:p>
          <a:p>
            <a:pPr lvl="1"/>
            <a:r>
              <a:rPr lang="en-US" sz="2600" dirty="0"/>
              <a:t>Interviews, questionnaires, written/oral surveys</a:t>
            </a:r>
          </a:p>
          <a:p>
            <a:r>
              <a:rPr lang="en-US" sz="2800" dirty="0"/>
              <a:t>What does it do?</a:t>
            </a:r>
          </a:p>
          <a:p>
            <a:pPr lvl="1"/>
            <a:r>
              <a:rPr lang="en-US" sz="2600" dirty="0"/>
              <a:t>Yields understanding of “outer-world content” of a research question (Percy et al., 2015)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CC2710-136E-47B6-B1B8-7E279B3C9D6C}"/>
              </a:ext>
            </a:extLst>
          </p:cNvPr>
          <p:cNvSpPr txBox="1"/>
          <p:nvPr/>
        </p:nvSpPr>
        <p:spPr>
          <a:xfrm>
            <a:off x="1383032" y="6273232"/>
            <a:ext cx="62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Need help with your dissertation? Call 727-442-4290</a:t>
            </a:r>
          </a:p>
        </p:txBody>
      </p:sp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5165AED3-DE18-4BA1-8587-4BAA03A99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136" y="6204857"/>
            <a:ext cx="908054" cy="50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85444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Custom 1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4D8890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1109</Words>
  <Application>Microsoft Office PowerPoint</Application>
  <PresentationFormat>Widescreen</PresentationFormat>
  <Paragraphs>152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Corbel</vt:lpstr>
      <vt:lpstr>Wingdings 2</vt:lpstr>
      <vt:lpstr>Frame</vt:lpstr>
      <vt:lpstr>Common Qualitative Research Designs</vt:lpstr>
      <vt:lpstr>Why should you use a qualitative design?</vt:lpstr>
      <vt:lpstr>Common Qualitative Research Designs </vt:lpstr>
      <vt:lpstr>Literature Search Strategy</vt:lpstr>
      <vt:lpstr>Case Study</vt:lpstr>
      <vt:lpstr>Case Study Example</vt:lpstr>
      <vt:lpstr>Phenomenology</vt:lpstr>
      <vt:lpstr>Phenomenology Example  </vt:lpstr>
      <vt:lpstr>Generic Qualitative Design</vt:lpstr>
      <vt:lpstr>Generic Qualitative Design Example</vt:lpstr>
      <vt:lpstr>Grounded Theory</vt:lpstr>
      <vt:lpstr>Grounded Theory Example</vt:lpstr>
      <vt:lpstr>Ethnography</vt:lpstr>
      <vt:lpstr>Ethnography Example</vt:lpstr>
      <vt:lpstr>Types of Qualitative Data Analysis</vt:lpstr>
      <vt:lpstr>Types of Qualitative Data Analysis</vt:lpstr>
      <vt:lpstr>Additional Support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</dc:title>
  <dc:creator>Melissa Moran</dc:creator>
  <cp:lastModifiedBy>Registered User</cp:lastModifiedBy>
  <cp:revision>24</cp:revision>
  <dcterms:created xsi:type="dcterms:W3CDTF">2020-11-07T14:17:16Z</dcterms:created>
  <dcterms:modified xsi:type="dcterms:W3CDTF">2021-01-04T16:02:19Z</dcterms:modified>
</cp:coreProperties>
</file>